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5" r:id="rId3"/>
  </p:sldMasterIdLst>
  <p:sldIdLst>
    <p:sldId id="256" r:id="rId4"/>
    <p:sldId id="257" r:id="rId5"/>
    <p:sldId id="259" r:id="rId6"/>
    <p:sldId id="258" r:id="rId7"/>
    <p:sldId id="336" r:id="rId8"/>
    <p:sldId id="337" r:id="rId9"/>
    <p:sldId id="338" r:id="rId10"/>
    <p:sldId id="264" r:id="rId11"/>
    <p:sldId id="266" r:id="rId12"/>
    <p:sldId id="339" r:id="rId13"/>
    <p:sldId id="340" r:id="rId14"/>
    <p:sldId id="341" r:id="rId15"/>
    <p:sldId id="342" r:id="rId16"/>
    <p:sldId id="267" r:id="rId17"/>
    <p:sldId id="268" r:id="rId18"/>
    <p:sldId id="265" r:id="rId19"/>
    <p:sldId id="269" r:id="rId20"/>
    <p:sldId id="270" r:id="rId21"/>
    <p:sldId id="271" r:id="rId22"/>
    <p:sldId id="272" r:id="rId23"/>
    <p:sldId id="273" r:id="rId24"/>
    <p:sldId id="274" r:id="rId25"/>
    <p:sldId id="276" r:id="rId26"/>
    <p:sldId id="344" r:id="rId27"/>
    <p:sldId id="277" r:id="rId28"/>
    <p:sldId id="278" r:id="rId29"/>
    <p:sldId id="280" r:id="rId30"/>
    <p:sldId id="281" r:id="rId31"/>
    <p:sldId id="282" r:id="rId32"/>
    <p:sldId id="283" r:id="rId33"/>
    <p:sldId id="34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4" r:id="rId44"/>
    <p:sldId id="334" r:id="rId45"/>
    <p:sldId id="335" r:id="rId46"/>
    <p:sldId id="300" r:id="rId47"/>
    <p:sldId id="302" r:id="rId48"/>
    <p:sldId id="303" r:id="rId49"/>
    <p:sldId id="304" r:id="rId50"/>
    <p:sldId id="306" r:id="rId51"/>
    <p:sldId id="307" r:id="rId52"/>
    <p:sldId id="305" r:id="rId53"/>
    <p:sldId id="308" r:id="rId54"/>
    <p:sldId id="310" r:id="rId55"/>
    <p:sldId id="315" r:id="rId56"/>
    <p:sldId id="316" r:id="rId57"/>
    <p:sldId id="317" r:id="rId58"/>
    <p:sldId id="318" r:id="rId59"/>
    <p:sldId id="320" r:id="rId60"/>
    <p:sldId id="319" r:id="rId61"/>
    <p:sldId id="321" r:id="rId62"/>
    <p:sldId id="322" r:id="rId63"/>
    <p:sldId id="323" r:id="rId64"/>
    <p:sldId id="327" r:id="rId65"/>
    <p:sldId id="328" r:id="rId66"/>
    <p:sldId id="329" r:id="rId67"/>
    <p:sldId id="330" r:id="rId68"/>
    <p:sldId id="333" r:id="rId6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9" autoAdjust="0"/>
    <p:restoredTop sz="94658" autoAdjust="0"/>
  </p:normalViewPr>
  <p:slideViewPr>
    <p:cSldViewPr snapToGrid="0">
      <p:cViewPr>
        <p:scale>
          <a:sx n="100" d="100"/>
          <a:sy n="100" d="100"/>
        </p:scale>
        <p:origin x="-2628" y="-4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" Type="http://schemas.openxmlformats.org/officeDocument/2006/relationships/slide" Target="slides/slide4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607181-19EB-4051-9AA4-5B3721E7214B}" type="datetimeFigureOut">
              <a:rPr lang="en-US" altLang="zh-CN"/>
              <a:pPr/>
              <a:t>10/12/2019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5E64A6-EA37-4F73-B938-232D348954D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191477-0B6B-4143-B895-146FE386703B}" type="datetimeFigureOut">
              <a:rPr lang="en-US" altLang="zh-CN"/>
              <a:pPr/>
              <a:t>10/12/2019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143AAB-47B5-408B-B2EE-9F0D3EDCCBF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6727336-1D3B-4D69-AA16-05F985ACD2AA}" type="datetimeFigureOut">
              <a:rPr lang="en-US" altLang="zh-CN"/>
              <a:pPr/>
              <a:t>10/12/2019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5F6824-D5FB-4462-9791-B1D3F84111A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E279F9-369A-403B-98C4-1EDDA9F903D6}" type="datetimeFigureOut">
              <a:rPr lang="en-US" altLang="zh-CN"/>
              <a:pPr/>
              <a:t>10/12/2019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93F74D-ADF5-42AC-A393-22D6F794088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AB7E3C-8679-412C-BD27-B822C4D30039}" type="datetimeFigureOut">
              <a:rPr lang="en-US" altLang="zh-CN"/>
              <a:pPr/>
              <a:t>10/12/2019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D5FFB0-3A04-40D6-BC30-4B1BBE81FAA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13D29B-9707-4AD3-B5FF-C73708A96A25}" type="datetimeFigureOut">
              <a:rPr lang="en-US" altLang="zh-CN"/>
              <a:pPr/>
              <a:t>10/12/2019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E0606-F168-4B31-9433-95EA366FF52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CB8F51-62AC-4008-946D-2BCB52E0DD74}" type="datetimeFigureOut">
              <a:rPr lang="en-US" altLang="zh-CN"/>
              <a:pPr/>
              <a:t>10/12/2019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F78A56-29F2-4C7A-AA9D-17DEEDB6CE9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9AB27-9980-4BB4-8B11-5BD775C3BAE8}" type="datetimeFigureOut">
              <a:rPr lang="en-US" altLang="zh-CN"/>
              <a:pPr/>
              <a:t>10/12/2019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51B362-1031-4B0D-84AF-C773818B7FB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5F3D3D-4864-462C-9E00-EBF022ED736D}" type="datetimeFigureOut">
              <a:rPr lang="en-US" altLang="zh-CN"/>
              <a:pPr/>
              <a:t>10/12/2019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C26040-EB53-4429-881B-9D87AA838D5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88AD7E-AA80-440C-8752-3D5117C09C21}" type="datetimeFigureOut">
              <a:rPr lang="en-US" altLang="zh-CN"/>
              <a:pPr/>
              <a:t>10/12/2019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964618-3571-47E9-9B59-4431D8866B6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E57477-D3C4-45EB-8ED2-DCBE3E190ADC}" type="datetimeFigureOut">
              <a:rPr lang="en-US" altLang="zh-CN"/>
              <a:pPr/>
              <a:t>10/12/2019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B9E7CE-34AA-4ADD-8600-12752EAB7B3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93E062-A2FA-4D9C-B79A-632C7EE68C15}" type="datetimeFigureOut">
              <a:rPr lang="en-US" altLang="zh-CN"/>
              <a:pPr/>
              <a:t>10/12/2019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60CB01-AEDD-49B2-B2D7-A2426675FBE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86C94A-0FE4-453D-AF20-C33D52D55B7A}" type="datetimeFigureOut">
              <a:rPr lang="en-US" altLang="zh-CN"/>
              <a:pPr/>
              <a:t>10/12/2019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521044-5DEE-4674-A3CE-7A8DD2C2E08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C23D0F-C332-482B-B032-D3583D1CCF86}" type="datetimeFigureOut">
              <a:rPr lang="en-US" altLang="zh-CN"/>
              <a:pPr/>
              <a:t>10/12/2019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1CE543-671E-429F-8ACE-22C663AE949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ea typeface="宋体" charset="-122"/>
              </a:defRPr>
            </a:lvl1pPr>
          </a:lstStyle>
          <a:p>
            <a:fld id="{C04EA15B-2131-41FF-8C82-7D489F0A3F39}" type="datetimeFigureOut">
              <a:rPr lang="en-US" altLang="zh-CN"/>
              <a:pPr/>
              <a:t>10/12/2019</a:t>
            </a:fld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endParaRPr lang="zh-CN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  <a:ea typeface="宋体" charset="-122"/>
              </a:defRPr>
            </a:lvl1pPr>
          </a:lstStyle>
          <a:p>
            <a:fld id="{1D6215BF-B73B-40D2-965A-9A8DBF1F612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9pPr>
    </p:titleStyle>
    <p:bodyStyle>
      <a:lvl1pPr marL="609600" indent="-609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AutoNum type="alphaLcParenR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2pPr>
      <a:lvl3pPr marL="13716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7526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4pPr>
      <a:lvl5pPr marL="22098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5pPr>
      <a:lvl6pPr marL="26670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6pPr>
      <a:lvl7pPr marL="31242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7pPr>
      <a:lvl8pPr marL="35814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8pPr>
      <a:lvl9pPr marL="40386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ea typeface="宋体" charset="-122"/>
              </a:defRPr>
            </a:lvl1pPr>
          </a:lstStyle>
          <a:p>
            <a:fld id="{61477DBE-404A-40C0-A0FC-722CC2F121BB}" type="datetimeFigureOut">
              <a:rPr lang="en-US" altLang="zh-CN"/>
              <a:pPr/>
              <a:t>10/12/2019</a:t>
            </a:fld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endParaRPr lang="zh-CN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  <a:ea typeface="宋体" charset="-122"/>
              </a:defRPr>
            </a:lvl1pPr>
          </a:lstStyle>
          <a:p>
            <a:fld id="{7A95C19E-2F84-4908-8A22-F23A7CBF69C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9pPr>
    </p:titleStyle>
    <p:bodyStyle>
      <a:lvl1pPr marL="609600" indent="-609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AutoNum type="alphaLcParenR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2pPr>
      <a:lvl3pPr marL="13716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7526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4pPr>
      <a:lvl5pPr marL="22098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5pPr>
      <a:lvl6pPr marL="26670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6pPr>
      <a:lvl7pPr marL="31242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7pPr>
      <a:lvl8pPr marL="35814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8pPr>
      <a:lvl9pPr marL="40386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381000" y="3048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1828800"/>
            <a:ext cx="7543800" cy="42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1E88C213-F1FC-4068-8AC5-7E470B9D9917}" type="datetimeFigureOut">
              <a:rPr lang="en-US" altLang="zh-CN"/>
              <a:pPr/>
              <a:t>10/12/2019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DDE4A6D9-4672-416A-BF37-475EABB551E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3600" kern="1200" dirty="0">
          <a:solidFill>
            <a:srgbClr val="FF0000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Font typeface="Arial" charset="0"/>
        <a:buChar char="•"/>
        <a:defRPr sz="3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solidFill>
                  <a:schemeClr val="accent2"/>
                </a:solidFill>
                <a:latin typeface="Arial" charset="0"/>
                <a:ea typeface="宋体" charset="-122"/>
                <a:cs typeface="Arial" charset="0"/>
              </a:rPr>
              <a:t>The Physical Layer</a:t>
            </a: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Arial" charset="0"/>
                <a:ea typeface="宋体" charset="-122"/>
                <a:cs typeface="Arial" charset="0"/>
              </a:rPr>
              <a:t>Chapter 2</a:t>
            </a:r>
          </a:p>
        </p:txBody>
      </p:sp>
      <p:sp>
        <p:nvSpPr>
          <p:cNvPr id="410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" y="6629400"/>
            <a:ext cx="8610600" cy="228600"/>
          </a:xfrm>
          <a:noFill/>
        </p:spPr>
        <p:txBody>
          <a:bodyPr/>
          <a:lstStyle/>
          <a:p>
            <a:pPr algn="ctr"/>
            <a:r>
              <a:rPr lang="en-US" altLang="zh-CN" sz="1000" i="1" dirty="0">
                <a:latin typeface="Arial" charset="0"/>
                <a:ea typeface="宋体" charset="-122"/>
              </a:rPr>
              <a:t>Computer Networks</a:t>
            </a:r>
            <a:r>
              <a:rPr lang="en-US" altLang="zh-CN" sz="1000" dirty="0">
                <a:latin typeface="Arial" charset="0"/>
                <a:ea typeface="宋体" charset="-122"/>
              </a:rPr>
              <a:t>, Fifth Edition by Andrew </a:t>
            </a:r>
            <a:r>
              <a:rPr lang="en-US" altLang="zh-CN" sz="1000" dirty="0" err="1">
                <a:latin typeface="Arial" charset="0"/>
                <a:ea typeface="宋体" charset="-122"/>
              </a:rPr>
              <a:t>Tanenbaum</a:t>
            </a:r>
            <a:r>
              <a:rPr lang="en-US" altLang="zh-CN" sz="1000" dirty="0">
                <a:latin typeface="Arial" charset="0"/>
                <a:ea typeface="宋体" charset="-122"/>
              </a:rPr>
              <a:t> and David </a:t>
            </a:r>
            <a:r>
              <a:rPr lang="en-US" altLang="zh-CN" sz="1000" dirty="0" err="1">
                <a:latin typeface="Arial" charset="0"/>
                <a:ea typeface="宋体" charset="-122"/>
              </a:rPr>
              <a:t>Wetherall</a:t>
            </a:r>
            <a:r>
              <a:rPr lang="en-US" altLang="zh-CN" sz="1000" dirty="0">
                <a:latin typeface="Arial" charset="0"/>
                <a:ea typeface="宋体" charset="-122"/>
              </a:rPr>
              <a:t>, © Pearson Education-Prentice Hall, 2011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速率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0075" y="1743075"/>
            <a:ext cx="7543800" cy="4297363"/>
          </a:xfrm>
        </p:spPr>
        <p:txBody>
          <a:bodyPr/>
          <a:lstStyle/>
          <a:p>
            <a:r>
              <a:rPr lang="zh-CN" altLang="en-US" dirty="0"/>
              <a:t>速率即数据率</a:t>
            </a:r>
            <a:r>
              <a:rPr lang="en-US" altLang="zh-CN" dirty="0"/>
              <a:t>(data rate)</a:t>
            </a:r>
            <a:r>
              <a:rPr lang="zh-CN" altLang="en-US" dirty="0"/>
              <a:t>或称数据传输速率或比特率</a:t>
            </a:r>
            <a:r>
              <a:rPr lang="en-US" altLang="zh-CN" dirty="0"/>
              <a:t>(bit rate)</a:t>
            </a:r>
          </a:p>
          <a:p>
            <a:r>
              <a:rPr lang="en-US" altLang="zh-CN" dirty="0"/>
              <a:t></a:t>
            </a:r>
            <a:r>
              <a:rPr lang="zh-CN" altLang="en-US" dirty="0"/>
              <a:t>单位时间（秒）传输信息（比特）量</a:t>
            </a:r>
          </a:p>
          <a:p>
            <a:r>
              <a:rPr lang="zh-CN" altLang="en-US" dirty="0"/>
              <a:t>计算机网络中最重要的一个性能指标</a:t>
            </a:r>
          </a:p>
          <a:p>
            <a:r>
              <a:rPr lang="zh-CN" altLang="en-US" dirty="0"/>
              <a:t>单位：</a:t>
            </a:r>
            <a:r>
              <a:rPr lang="en-US" altLang="zh-CN" dirty="0"/>
              <a:t>b/s</a:t>
            </a:r>
            <a:r>
              <a:rPr lang="zh-CN" altLang="en-US" dirty="0"/>
              <a:t>（或</a:t>
            </a:r>
            <a:r>
              <a:rPr lang="en-US" altLang="zh-CN" dirty="0"/>
              <a:t>bps</a:t>
            </a:r>
            <a:r>
              <a:rPr lang="zh-CN" altLang="en-US" dirty="0"/>
              <a:t>）、</a:t>
            </a:r>
            <a:r>
              <a:rPr lang="en-US" altLang="zh-CN" dirty="0"/>
              <a:t>kb/s</a:t>
            </a:r>
            <a:r>
              <a:rPr lang="zh-CN" altLang="en-US" dirty="0"/>
              <a:t>、</a:t>
            </a:r>
            <a:r>
              <a:rPr lang="en-US" altLang="zh-CN" dirty="0"/>
              <a:t>Mb/s</a:t>
            </a:r>
            <a:r>
              <a:rPr lang="zh-CN" altLang="en-US" dirty="0"/>
              <a:t>、</a:t>
            </a:r>
            <a:r>
              <a:rPr lang="en-US" altLang="zh-CN" dirty="0"/>
              <a:t>Gb/s</a:t>
            </a:r>
          </a:p>
          <a:p>
            <a:r>
              <a:rPr lang="en-US" altLang="zh-CN" dirty="0"/>
              <a:t></a:t>
            </a:r>
            <a:r>
              <a:rPr lang="en-US" altLang="zh-CN" dirty="0" smtClean="0"/>
              <a:t>k=10</a:t>
            </a:r>
            <a:r>
              <a:rPr lang="en-US" altLang="zh-CN" baseline="30000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/>
              <a:t>M=10</a:t>
            </a:r>
            <a:r>
              <a:rPr lang="en-US" altLang="zh-CN" baseline="30000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G=10</a:t>
            </a:r>
            <a:r>
              <a:rPr lang="en-US" altLang="zh-CN" baseline="30000" dirty="0"/>
              <a:t>9</a:t>
            </a:r>
          </a:p>
          <a:p>
            <a:r>
              <a:rPr lang="en-US" altLang="zh-CN" dirty="0"/>
              <a:t></a:t>
            </a:r>
            <a:r>
              <a:rPr lang="zh-CN" altLang="en-US" dirty="0"/>
              <a:t>速率往往是指额定速率或标称速率</a:t>
            </a:r>
          </a:p>
        </p:txBody>
      </p:sp>
    </p:spTree>
    <p:extLst>
      <p:ext uri="{BB962C8B-B14F-4D97-AF65-F5344CB8AC3E}">
        <p14:creationId xmlns:p14="http://schemas.microsoft.com/office/powerpoint/2010/main" val="3623034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带宽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6725" y="1295400"/>
            <a:ext cx="7543800" cy="4914900"/>
          </a:xfrm>
        </p:spPr>
        <p:txBody>
          <a:bodyPr/>
          <a:lstStyle/>
          <a:p>
            <a:r>
              <a:rPr lang="zh-CN" altLang="en-US" dirty="0"/>
              <a:t>“带宽”</a:t>
            </a:r>
            <a:r>
              <a:rPr lang="en-US" altLang="zh-CN" dirty="0"/>
              <a:t>(bandwidth)</a:t>
            </a:r>
            <a:r>
              <a:rPr lang="zh-CN" altLang="en-US" dirty="0"/>
              <a:t>原本指信号具有的频带宽度，即最高频率与最低频率之差，单位是赫兹（</a:t>
            </a:r>
            <a:r>
              <a:rPr lang="en-US" altLang="zh-CN" dirty="0" smtClean="0"/>
              <a:t>Hz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网络的“带宽”通常是数字信道所能传送的“最高数据率”，单位：</a:t>
            </a:r>
            <a:r>
              <a:rPr lang="en-US" altLang="zh-CN" dirty="0"/>
              <a:t>b/s (bps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</a:t>
            </a:r>
            <a:r>
              <a:rPr lang="zh-CN" altLang="en-US" dirty="0"/>
              <a:t>常用的带宽单位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k=10</a:t>
            </a:r>
            <a:r>
              <a:rPr lang="en-US" altLang="zh-CN" baseline="30000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M=10</a:t>
            </a:r>
            <a:r>
              <a:rPr lang="en-US" altLang="zh-CN" baseline="30000" dirty="0"/>
              <a:t>6</a:t>
            </a:r>
            <a:r>
              <a:rPr lang="zh-CN" altLang="en-US" dirty="0"/>
              <a:t>、</a:t>
            </a:r>
            <a:r>
              <a:rPr lang="en-US" altLang="zh-CN" dirty="0" smtClean="0"/>
              <a:t>G=10</a:t>
            </a:r>
            <a:r>
              <a:rPr lang="en-US" altLang="zh-CN" baseline="30000" dirty="0" smtClean="0"/>
              <a:t>9</a:t>
            </a:r>
          </a:p>
          <a:p>
            <a:r>
              <a:rPr lang="zh-CN" altLang="en-US" dirty="0"/>
              <a:t>信噪比 </a:t>
            </a:r>
            <a:r>
              <a:rPr lang="en-US" altLang="zh-CN" dirty="0"/>
              <a:t>S/N: 10</a:t>
            </a:r>
            <a:r>
              <a:rPr lang="en-US" altLang="zh-CN" dirty="0">
                <a:latin typeface="Arial" charset="0"/>
                <a:cs typeface="Arial" charset="0"/>
              </a:rPr>
              <a:t> log</a:t>
            </a:r>
            <a:r>
              <a:rPr lang="en-US" altLang="zh-CN" sz="1800" dirty="0">
                <a:latin typeface="Arial" charset="0"/>
                <a:cs typeface="Arial" charset="0"/>
              </a:rPr>
              <a:t>10</a:t>
            </a:r>
            <a:r>
              <a:rPr lang="en-US" altLang="zh-CN" dirty="0">
                <a:latin typeface="Arial" charset="0"/>
                <a:cs typeface="Arial" charset="0"/>
              </a:rPr>
              <a:t>SNR,</a:t>
            </a:r>
            <a:r>
              <a:rPr lang="zh-CN" altLang="en-US" dirty="0">
                <a:latin typeface="Arial" charset="0"/>
                <a:cs typeface="Arial" charset="0"/>
              </a:rPr>
              <a:t>单位</a:t>
            </a:r>
            <a:r>
              <a:rPr lang="en-US" altLang="zh-CN" dirty="0">
                <a:latin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cs typeface="Arial" charset="0"/>
              </a:rPr>
              <a:t>dB</a:t>
            </a:r>
            <a:endParaRPr lang="en-US" altLang="zh-CN" dirty="0"/>
          </a:p>
          <a:p>
            <a:endParaRPr lang="en-US" altLang="zh-CN" baseline="30000" dirty="0" smtClean="0"/>
          </a:p>
          <a:p>
            <a:endParaRPr lang="en-US" altLang="zh-CN" baseline="30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8084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个电话系统 频率带宽 </a:t>
            </a:r>
            <a:r>
              <a:rPr lang="en-US" altLang="zh-CN" dirty="0" smtClean="0"/>
              <a:t>B=3.4kHz,  SNR=10000( 40dB), </a:t>
            </a:r>
            <a:r>
              <a:rPr lang="zh-CN" altLang="en-US" dirty="0" smtClean="0"/>
              <a:t>该信道最大的传输速率是多少。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646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Media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8372475" cy="4525963"/>
          </a:xfrm>
        </p:spPr>
        <p:txBody>
          <a:bodyPr/>
          <a:lstStyle/>
          <a:p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Bit: </a:t>
            </a:r>
            <a:r>
              <a:rPr lang="en-US" altLang="zh-CN" sz="2400" dirty="0">
                <a:ea typeface="宋体" charset="-122"/>
              </a:rPr>
              <a:t>propagates between</a:t>
            </a:r>
            <a:br>
              <a:rPr lang="en-US" altLang="zh-CN" sz="2400" dirty="0">
                <a:ea typeface="宋体" charset="-122"/>
              </a:rPr>
            </a:br>
            <a:r>
              <a:rPr lang="en-US" altLang="zh-CN" sz="2400" dirty="0">
                <a:ea typeface="宋体" charset="-122"/>
              </a:rPr>
              <a:t>transmitter/</a:t>
            </a:r>
            <a:r>
              <a:rPr lang="en-US" altLang="zh-CN" sz="2400" dirty="0" err="1">
                <a:ea typeface="宋体" charset="-122"/>
              </a:rPr>
              <a:t>rcvr</a:t>
            </a:r>
            <a:r>
              <a:rPr lang="en-US" altLang="zh-CN" sz="2400" dirty="0">
                <a:ea typeface="宋体" charset="-122"/>
              </a:rPr>
              <a:t> pairs</a:t>
            </a:r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physical link:</a:t>
            </a:r>
            <a:r>
              <a:rPr lang="en-US" altLang="zh-CN" sz="2400" dirty="0">
                <a:ea typeface="宋体" charset="-122"/>
              </a:rPr>
              <a:t> what lies between transmitter &amp; receiver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guided media:</a:t>
            </a:r>
            <a:r>
              <a:rPr lang="en-US" altLang="zh-CN" sz="2400" dirty="0">
                <a:ea typeface="宋体" charset="-122"/>
              </a:rPr>
              <a:t> </a:t>
            </a:r>
          </a:p>
          <a:p>
            <a:pPr lvl="1"/>
            <a:r>
              <a:rPr lang="en-US" altLang="zh-CN" sz="2000" dirty="0">
                <a:ea typeface="宋体" charset="-122"/>
              </a:rPr>
              <a:t>signals propagate in solid media: copper, fiber, coax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unguided media:</a:t>
            </a:r>
            <a:r>
              <a:rPr lang="en-US" altLang="zh-CN" sz="2400" dirty="0">
                <a:ea typeface="宋体" charset="-122"/>
              </a:rPr>
              <a:t> </a:t>
            </a:r>
          </a:p>
          <a:p>
            <a:pPr lvl="1"/>
            <a:r>
              <a:rPr lang="en-US" altLang="zh-CN" sz="2000" dirty="0">
                <a:ea typeface="宋体" charset="-122"/>
              </a:rPr>
              <a:t>signals propagate freely, e.g., radio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1062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Guided Transmission Media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2200" y="2033588"/>
            <a:ext cx="6781800" cy="45196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Magnetic media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Twisted pairs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Coaxial cable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Power lines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Fiber optics</a:t>
            </a:r>
          </a:p>
          <a:p>
            <a:pPr eaLnBrk="1" hangingPunct="1">
              <a:buFontTx/>
              <a:buChar char="•"/>
            </a:pPr>
            <a:endParaRPr lang="en-US" altLang="zh-CN" smtClean="0"/>
          </a:p>
        </p:txBody>
      </p:sp>
      <p:sp>
        <p:nvSpPr>
          <p:cNvPr id="1434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Magnetic Media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676400"/>
            <a:ext cx="7086600" cy="4876800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Write data onto magnetic media</a:t>
            </a:r>
          </a:p>
          <a:p>
            <a:pPr lvl="1" eaLnBrk="1" hangingPunct="1">
              <a:buFontTx/>
              <a:buChar char="•"/>
            </a:pPr>
            <a:r>
              <a:rPr lang="en-US" altLang="zh-CN" smtClean="0">
                <a:latin typeface="Arial" charset="0"/>
                <a:cs typeface="Arial" charset="0"/>
              </a:rPr>
              <a:t>Disks</a:t>
            </a:r>
          </a:p>
          <a:p>
            <a:pPr lvl="1" eaLnBrk="1" hangingPunct="1">
              <a:buFontTx/>
              <a:buChar char="•"/>
            </a:pPr>
            <a:r>
              <a:rPr lang="en-US" altLang="zh-CN" smtClean="0">
                <a:latin typeface="Arial" charset="0"/>
                <a:cs typeface="Arial" charset="0"/>
              </a:rPr>
              <a:t>Tapes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Data transmission speed</a:t>
            </a:r>
          </a:p>
          <a:p>
            <a:pPr lvl="1" eaLnBrk="1" hangingPunct="1">
              <a:buFontTx/>
              <a:buChar char="•"/>
            </a:pPr>
            <a:r>
              <a:rPr lang="en-US" altLang="zh-CN" smtClean="0">
                <a:latin typeface="Arial" charset="0"/>
                <a:cs typeface="Arial" charset="0"/>
              </a:rPr>
              <a:t>Never underestimate the bandwidth of a station wagon full of tapes hurtling down the highway.</a:t>
            </a:r>
          </a:p>
        </p:txBody>
      </p:sp>
      <p:sp>
        <p:nvSpPr>
          <p:cNvPr id="1536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Twisted Pairs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Category 5 UTP cable with four twisted pairs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16391" name="Picture 7" descr="02-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425" y="1651000"/>
            <a:ext cx="8693150" cy="355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Coaxial Cable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A coaxial cable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763" y="2362200"/>
            <a:ext cx="88804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Power Lines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A network that uses household electrical wiring</a:t>
            </a:r>
            <a:r>
              <a:rPr lang="en-US" altLang="zh-CN" smtClean="0"/>
              <a:t>.</a:t>
            </a: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8" y="2209800"/>
            <a:ext cx="854392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Fiber Optics (1)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029200"/>
            <a:ext cx="8856662" cy="13716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Three examples of a light ray from inside a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latin typeface="Arial" charset="0"/>
                <a:cs typeface="Arial" charset="0"/>
              </a:rPr>
              <a:t>silica fiber impinging on the air/silica boundary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latin typeface="Arial" charset="0"/>
                <a:cs typeface="Arial" charset="0"/>
              </a:rPr>
              <a:t> at different angles.</a:t>
            </a: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447800"/>
            <a:ext cx="5902325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Theoretical Basis for Data Communication</a:t>
            </a:r>
          </a:p>
        </p:txBody>
      </p:sp>
      <p:sp>
        <p:nvSpPr>
          <p:cNvPr id="5123" name="Content Placeholder 4"/>
          <p:cNvSpPr>
            <a:spLocks noGrp="1"/>
          </p:cNvSpPr>
          <p:nvPr>
            <p:ph idx="1"/>
          </p:nvPr>
        </p:nvSpPr>
        <p:spPr>
          <a:xfrm>
            <a:off x="1143000" y="2362200"/>
            <a:ext cx="7543800" cy="3763963"/>
          </a:xfrm>
        </p:spPr>
        <p:txBody>
          <a:bodyPr/>
          <a:lstStyle/>
          <a:p>
            <a:pPr eaLnBrk="1" hangingPunct="1"/>
            <a:r>
              <a:rPr lang="en-US" altLang="zh-CN" sz="2800" smtClean="0">
                <a:latin typeface="Arial" charset="0"/>
                <a:cs typeface="Arial" charset="0"/>
              </a:rPr>
              <a:t>Fourier analysis</a:t>
            </a:r>
          </a:p>
          <a:p>
            <a:pPr eaLnBrk="1" hangingPunct="1"/>
            <a:r>
              <a:rPr lang="en-US" altLang="zh-CN" sz="2800" smtClean="0">
                <a:latin typeface="Arial" charset="0"/>
                <a:cs typeface="Arial" charset="0"/>
              </a:rPr>
              <a:t>Bandwidth-limited signals</a:t>
            </a:r>
          </a:p>
          <a:p>
            <a:pPr eaLnBrk="1" hangingPunct="1"/>
            <a:r>
              <a:rPr lang="en-US" altLang="zh-CN" sz="2800" smtClean="0">
                <a:latin typeface="Arial" charset="0"/>
                <a:cs typeface="Arial" charset="0"/>
              </a:rPr>
              <a:t>Maximum data rate of a channel</a:t>
            </a:r>
          </a:p>
          <a:p>
            <a:pPr eaLnBrk="1" hangingPunct="1"/>
            <a:endParaRPr lang="en-US" altLang="zh-CN" smtClean="0"/>
          </a:p>
        </p:txBody>
      </p:sp>
      <p:sp>
        <p:nvSpPr>
          <p:cNvPr id="512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Fiber Optics (2)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181600"/>
            <a:ext cx="8856662" cy="121920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Light trapped by total internal reflection.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20487" name="Picture 7" descr="02-0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0" y="2155825"/>
            <a:ext cx="7810500" cy="2546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Transmission of Light Through Fiber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Attenuation of light through fiber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latin typeface="Arial" charset="0"/>
                <a:cs typeface="Arial" charset="0"/>
              </a:rPr>
              <a:t>in the infrared region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438" y="1233488"/>
            <a:ext cx="8239125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Fiber Cables (1)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Views of a fiber cable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22535" name="Picture 7" descr="02-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59000"/>
            <a:ext cx="9144000" cy="25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Fiber Cables (2)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486400"/>
            <a:ext cx="8856662" cy="10668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A comparison of semiconductor diodes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latin typeface="Arial" charset="0"/>
                <a:cs typeface="Arial" charset="0"/>
              </a:rPr>
              <a:t>and LEDs as light sources</a:t>
            </a:r>
          </a:p>
        </p:txBody>
      </p:sp>
      <p:sp>
        <p:nvSpPr>
          <p:cNvPr id="2458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24581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905000"/>
            <a:ext cx="8458200" cy="303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Physical media: cable, fiber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6863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Coaxial cable:</a:t>
            </a:r>
            <a:endParaRPr lang="en-US" altLang="zh-CN" sz="2400" dirty="0">
              <a:ea typeface="宋体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ea typeface="宋体" charset="-122"/>
              </a:rPr>
              <a:t>two concentric copper conductors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ea typeface="宋体" charset="-122"/>
              </a:rPr>
              <a:t>bidirectional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ea typeface="宋体" charset="-122"/>
              </a:rPr>
              <a:t>baseband: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ea typeface="宋体" charset="-122"/>
              </a:rPr>
              <a:t>single channel on cable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ea typeface="宋体" charset="-122"/>
              </a:rPr>
              <a:t>legacy Ethernet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ea typeface="宋体" charset="-122"/>
              </a:rPr>
              <a:t>broadband: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ea typeface="宋体" charset="-122"/>
              </a:rPr>
              <a:t> multiple channels on cable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ea typeface="宋体" charset="-122"/>
              </a:rPr>
              <a:t> HFC</a:t>
            </a:r>
          </a:p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29100" y="1600200"/>
            <a:ext cx="4457700" cy="4525963"/>
          </a:xfrm>
        </p:spPr>
        <p:txBody>
          <a:bodyPr/>
          <a:lstStyle/>
          <a:p>
            <a:r>
              <a:rPr lang="en-US" altLang="zh-CN" dirty="0"/>
              <a:t>Fiber optic cable:</a:t>
            </a:r>
          </a:p>
          <a:p>
            <a:r>
              <a:rPr lang="en-US" altLang="zh-CN" dirty="0"/>
              <a:t>glass fiber carrying light pulses, each pulse a bit</a:t>
            </a:r>
          </a:p>
          <a:p>
            <a:r>
              <a:rPr lang="en-US" altLang="zh-CN" dirty="0"/>
              <a:t>high-speed operation:</a:t>
            </a:r>
          </a:p>
          <a:p>
            <a:r>
              <a:rPr lang="en-US" altLang="zh-CN" dirty="0"/>
              <a:t>high-speed point-to-point transmission (e.g., 10’s-100’s </a:t>
            </a:r>
            <a:r>
              <a:rPr lang="en-US" altLang="zh-CN" dirty="0" err="1"/>
              <a:t>Gps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low error rate: repeaters spaced far apart ; immune to electromagnetic noise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5142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Wireless Transmission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6013" y="2033588"/>
            <a:ext cx="8027987" cy="45196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The Electromagnetic Spectrum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Radio Transmission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Microwave Transmission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Infrared Transmission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Light Transmission</a:t>
            </a:r>
          </a:p>
          <a:p>
            <a:pPr eaLnBrk="1" hangingPunct="1">
              <a:buFontTx/>
              <a:buChar char="•"/>
            </a:pPr>
            <a:endParaRPr lang="en-US" altLang="zh-CN" smtClean="0"/>
          </a:p>
        </p:txBody>
      </p:sp>
      <p:sp>
        <p:nvSpPr>
          <p:cNvPr id="2560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8382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The Electromagnetic Spectrum (1)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The electromagnetic spectrum and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latin typeface="Arial" charset="0"/>
                <a:cs typeface="Arial" charset="0"/>
              </a:rPr>
              <a:t>its uses for communication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990600"/>
            <a:ext cx="81153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Radio Transmission (1)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486400"/>
            <a:ext cx="8856662" cy="10668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In the VLF, LF, and MF bands, radio waves follow the curvature of the earth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graphicFrame>
        <p:nvGraphicFramePr>
          <p:cNvPr id="28682" name="Object 10"/>
          <p:cNvGraphicFramePr>
            <a:graphicFrameLocks noChangeAspect="1"/>
          </p:cNvGraphicFramePr>
          <p:nvPr/>
        </p:nvGraphicFramePr>
        <p:xfrm>
          <a:off x="1671638" y="1292225"/>
          <a:ext cx="5800725" cy="427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8" name="Image" r:id="rId3" imgW="15796825" imgH="11644444" progId="">
                  <p:embed/>
                </p:oleObj>
              </mc:Choice>
              <mc:Fallback>
                <p:oleObj name="Image" r:id="rId3" imgW="15796825" imgH="11644444" progId="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638" y="1292225"/>
                        <a:ext cx="5800725" cy="427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Radio Transmission (2)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486400"/>
            <a:ext cx="8856662" cy="10668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In the HF band, they bounce off the ionosphere</a:t>
            </a:r>
            <a:r>
              <a:rPr lang="en-US" altLang="zh-CN" smtClean="0"/>
              <a:t>.</a:t>
            </a:r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graphicFrame>
        <p:nvGraphicFramePr>
          <p:cNvPr id="29703" name="Object 7"/>
          <p:cNvGraphicFramePr>
            <a:graphicFrameLocks noChangeAspect="1"/>
          </p:cNvGraphicFramePr>
          <p:nvPr/>
        </p:nvGraphicFramePr>
        <p:xfrm>
          <a:off x="1036638" y="1630363"/>
          <a:ext cx="7070725" cy="359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9" name="Image" r:id="rId3" imgW="22882540" imgH="11644444" progId="">
                  <p:embed/>
                </p:oleObj>
              </mc:Choice>
              <mc:Fallback>
                <p:oleObj name="Image" r:id="rId3" imgW="22882540" imgH="11644444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1630363"/>
                        <a:ext cx="7070725" cy="359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The Politics of the Electromagnetic Spectrum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410200"/>
            <a:ext cx="8856662" cy="11430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ISM and U-NII bands used in the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latin typeface="Arial" charset="0"/>
                <a:cs typeface="Arial" charset="0"/>
              </a:rPr>
              <a:t>United States by wireless devices</a:t>
            </a:r>
          </a:p>
        </p:txBody>
      </p:sp>
      <p:sp>
        <p:nvSpPr>
          <p:cNvPr id="3072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888" y="1604963"/>
            <a:ext cx="7894637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Fourier</a:t>
            </a:r>
            <a:r>
              <a:rPr altLang="zh-CN" smtClean="0"/>
              <a:t> </a:t>
            </a:r>
            <a:r>
              <a:rPr altLang="zh-CN" smtClean="0">
                <a:latin typeface="Arial" charset="0"/>
                <a:cs typeface="Arial" charset="0"/>
              </a:rPr>
              <a:t>Analysis</a:t>
            </a:r>
          </a:p>
        </p:txBody>
      </p:sp>
      <p:sp>
        <p:nvSpPr>
          <p:cNvPr id="6147" name="Content Placeholder 4"/>
          <p:cNvSpPr>
            <a:spLocks noGrp="1"/>
          </p:cNvSpPr>
          <p:nvPr>
            <p:ph idx="1"/>
          </p:nvPr>
        </p:nvSpPr>
        <p:spPr>
          <a:xfrm>
            <a:off x="609600" y="1447800"/>
            <a:ext cx="8077200" cy="4678363"/>
          </a:xfrm>
        </p:spPr>
        <p:txBody>
          <a:bodyPr/>
          <a:lstStyle/>
          <a:p>
            <a:pPr eaLnBrk="1" hangingPunct="1"/>
            <a:r>
              <a:rPr lang="en-US" altLang="zh-CN" sz="2800" smtClean="0">
                <a:latin typeface="Arial" charset="0"/>
                <a:cs typeface="Arial" charset="0"/>
              </a:rPr>
              <a:t>We model the behavior of variation of voltage or current with mathematical functions</a:t>
            </a:r>
          </a:p>
          <a:p>
            <a:pPr eaLnBrk="1" hangingPunct="1"/>
            <a:r>
              <a:rPr lang="en-US" altLang="zh-CN" sz="2800" smtClean="0">
                <a:latin typeface="Arial" charset="0"/>
                <a:cs typeface="Arial" charset="0"/>
              </a:rPr>
              <a:t>Fourier series is used</a:t>
            </a:r>
          </a:p>
          <a:p>
            <a:pPr eaLnBrk="1" hangingPunct="1"/>
            <a:endParaRPr lang="en-US" altLang="zh-CN" sz="2800" smtClean="0">
              <a:latin typeface="Arial" charset="0"/>
              <a:cs typeface="Arial" charset="0"/>
            </a:endParaRPr>
          </a:p>
          <a:p>
            <a:pPr eaLnBrk="1" hangingPunct="1"/>
            <a:endParaRPr lang="en-US" altLang="zh-CN" sz="2800" smtClean="0">
              <a:latin typeface="Arial" charset="0"/>
              <a:cs typeface="Arial" charset="0"/>
            </a:endParaRPr>
          </a:p>
          <a:p>
            <a:pPr eaLnBrk="1" hangingPunct="1"/>
            <a:r>
              <a:rPr lang="en-US" altLang="zh-CN" sz="2800" smtClean="0">
                <a:latin typeface="Arial" charset="0"/>
                <a:cs typeface="Arial" charset="0"/>
              </a:rPr>
              <a:t>Function reconstructed with</a:t>
            </a:r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819400"/>
            <a:ext cx="691515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975" y="4495800"/>
            <a:ext cx="858202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304800"/>
            <a:ext cx="170497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0668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Light Transmission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334000"/>
            <a:ext cx="9144000" cy="1219200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Convection currents can interfere with laser communication systems.  A bidirectional system with two lasers is pictured here</a:t>
            </a:r>
            <a:r>
              <a:rPr lang="en-US" altLang="zh-CN" smtClean="0"/>
              <a:t>.</a:t>
            </a:r>
          </a:p>
        </p:txBody>
      </p:sp>
      <p:pic>
        <p:nvPicPr>
          <p:cNvPr id="3174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066800"/>
            <a:ext cx="6553200" cy="391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Physical media: radio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524500" cy="4525963"/>
          </a:xfrm>
        </p:spPr>
        <p:txBody>
          <a:bodyPr/>
          <a:lstStyle/>
          <a:p>
            <a:r>
              <a:rPr lang="en-US" altLang="zh-CN" sz="2400" dirty="0">
                <a:ea typeface="宋体" charset="-122"/>
              </a:rPr>
              <a:t>signal carried in electromagnetic spectrum</a:t>
            </a:r>
          </a:p>
          <a:p>
            <a:r>
              <a:rPr lang="en-US" altLang="zh-CN" sz="2400" dirty="0">
                <a:ea typeface="宋体" charset="-122"/>
              </a:rPr>
              <a:t>no physical “wire”</a:t>
            </a:r>
          </a:p>
          <a:p>
            <a:r>
              <a:rPr lang="en-US" altLang="zh-CN" sz="2400" dirty="0">
                <a:ea typeface="宋体" charset="-122"/>
              </a:rPr>
              <a:t>Bidirectional (</a:t>
            </a:r>
            <a:r>
              <a:rPr lang="en-US" altLang="zh-CN" sz="2400" dirty="0" err="1">
                <a:ea typeface="宋体" charset="-122"/>
              </a:rPr>
              <a:t>omni</a:t>
            </a:r>
            <a:r>
              <a:rPr lang="en-US" altLang="zh-CN" sz="2400" dirty="0">
                <a:ea typeface="宋体" charset="-122"/>
              </a:rPr>
              <a:t> )</a:t>
            </a:r>
          </a:p>
          <a:p>
            <a:r>
              <a:rPr lang="en-US" altLang="zh-CN" sz="2400" dirty="0">
                <a:ea typeface="宋体" charset="-122"/>
              </a:rPr>
              <a:t>propagation environment effects:</a:t>
            </a:r>
          </a:p>
          <a:p>
            <a:pPr lvl="1"/>
            <a:r>
              <a:rPr lang="en-US" altLang="zh-CN" sz="2000" dirty="0">
                <a:ea typeface="宋体" charset="-122"/>
              </a:rPr>
              <a:t>reflection </a:t>
            </a:r>
          </a:p>
          <a:p>
            <a:pPr lvl="1"/>
            <a:r>
              <a:rPr lang="en-US" altLang="zh-CN" sz="2000" dirty="0">
                <a:ea typeface="宋体" charset="-122"/>
              </a:rPr>
              <a:t>obstruction by objects</a:t>
            </a:r>
          </a:p>
          <a:p>
            <a:pPr lvl="1"/>
            <a:r>
              <a:rPr lang="en-US" altLang="zh-CN" sz="2000" dirty="0">
                <a:ea typeface="宋体" charset="-122"/>
              </a:rPr>
              <a:t>interference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2512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Communication Satellites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2033588"/>
            <a:ext cx="7315200" cy="45196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Geostationary Satellites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Medium-Earth Orbit Satellites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Low-Earth Orbit Satellites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Satellites Versus Fiber</a:t>
            </a:r>
          </a:p>
          <a:p>
            <a:pPr eaLnBrk="1" hangingPunct="1">
              <a:buFontTx/>
              <a:buChar char="•"/>
            </a:pPr>
            <a:endParaRPr lang="en-US" altLang="zh-CN" smtClean="0"/>
          </a:p>
        </p:txBody>
      </p:sp>
      <p:sp>
        <p:nvSpPr>
          <p:cNvPr id="32772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Communication Satellites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029200"/>
            <a:ext cx="8856662" cy="1524000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Communication satellites, some properties, including: altitude above earth, round-trip delay time, number of satellites for global coverage</a:t>
            </a:r>
            <a:r>
              <a:rPr lang="en-US" altLang="zh-CN" smtClean="0"/>
              <a:t>.</a:t>
            </a:r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371600"/>
            <a:ext cx="581025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Geostationary Satellites (1)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The principal satellite bands</a:t>
            </a:r>
          </a:p>
        </p:txBody>
      </p:sp>
      <p:sp>
        <p:nvSpPr>
          <p:cNvPr id="3482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34821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700" y="1981200"/>
            <a:ext cx="8805863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Geostationary Satellites (2)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VSATs using a hub.</a:t>
            </a: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3050" y="1371600"/>
            <a:ext cx="60579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Low-Earth Orbit Satellites (1)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The Iridium satellites form six necklaces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latin typeface="Arial" charset="0"/>
                <a:cs typeface="Arial" charset="0"/>
              </a:rPr>
              <a:t>around the earth.</a:t>
            </a: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371600"/>
            <a:ext cx="6092825" cy="401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Low-Earth Orbit Satellites (2)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Relaying in space.</a:t>
            </a:r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graphicFrame>
        <p:nvGraphicFramePr>
          <p:cNvPr id="37895" name="Object 7"/>
          <p:cNvGraphicFramePr>
            <a:graphicFrameLocks noChangeAspect="1"/>
          </p:cNvGraphicFramePr>
          <p:nvPr/>
        </p:nvGraphicFramePr>
        <p:xfrm>
          <a:off x="2492375" y="1397000"/>
          <a:ext cx="4789488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1" name="Image" r:id="rId3" imgW="20952381" imgH="17777778" progId="">
                  <p:embed/>
                </p:oleObj>
              </mc:Choice>
              <mc:Fallback>
                <p:oleObj name="Image" r:id="rId3" imgW="20952381" imgH="17777778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75" y="1397000"/>
                        <a:ext cx="4789488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Low-Earth Orbit Satellites (3)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Relaying on the ground</a:t>
            </a:r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2535238" y="1397000"/>
          <a:ext cx="4075112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5" name="Image" r:id="rId3" imgW="17828571" imgH="17777778" progId="">
                  <p:embed/>
                </p:oleObj>
              </mc:Choice>
              <mc:Fallback>
                <p:oleObj name="Image" r:id="rId3" imgW="17828571" imgH="17777778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5238" y="1397000"/>
                        <a:ext cx="4075112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Digital Modulation and Multiplexing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14475" y="2033588"/>
            <a:ext cx="7629525" cy="45196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Baseband Transmission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Passband Transmission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Frequency Division Multiplexing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Time Division Multiplexing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Code Division Multiplexing</a:t>
            </a:r>
          </a:p>
          <a:p>
            <a:pPr eaLnBrk="1" hangingPunct="1">
              <a:buFontTx/>
              <a:buChar char="•"/>
            </a:pPr>
            <a:endParaRPr lang="en-US" altLang="zh-CN" smtClean="0"/>
          </a:p>
        </p:txBody>
      </p:sp>
      <p:sp>
        <p:nvSpPr>
          <p:cNvPr id="3994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Bandwidth-Limited Signals (1)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334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A</a:t>
            </a:r>
            <a:r>
              <a:rPr lang="en-US" altLang="zh-CN" smtClean="0"/>
              <a:t> </a:t>
            </a:r>
            <a:r>
              <a:rPr lang="en-US" altLang="zh-CN" sz="2400" smtClean="0">
                <a:latin typeface="Arial" charset="0"/>
                <a:cs typeface="Arial" charset="0"/>
              </a:rPr>
              <a:t>binary signal and its root-mean-square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latin typeface="Arial" charset="0"/>
                <a:cs typeface="Arial" charset="0"/>
              </a:rPr>
              <a:t>Fourier amplitudes</a:t>
            </a:r>
            <a:r>
              <a:rPr lang="en-US" altLang="zh-CN" smtClean="0"/>
              <a:t>.</a:t>
            </a:r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2209800"/>
            <a:ext cx="7764463" cy="216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9600" cy="9144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Baseband Transmission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486400"/>
            <a:ext cx="8856662" cy="1066800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it-IT" sz="2400" dirty="0" smtClean="0">
                <a:latin typeface="Arial" charset="0"/>
                <a:cs typeface="Arial" charset="0"/>
              </a:rPr>
              <a:t>Line codes: </a:t>
            </a:r>
            <a:r>
              <a:rPr lang="it-IT" sz="2400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(a) </a:t>
            </a:r>
            <a:r>
              <a:rPr lang="it-IT" sz="2400" dirty="0" smtClean="0">
                <a:latin typeface="Arial" charset="0"/>
                <a:cs typeface="Arial" charset="0"/>
              </a:rPr>
              <a:t>Bits, </a:t>
            </a:r>
            <a:r>
              <a:rPr lang="it-IT" sz="2400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(b) </a:t>
            </a:r>
            <a:r>
              <a:rPr lang="it-IT" sz="2400" dirty="0" smtClean="0">
                <a:latin typeface="Arial" charset="0"/>
                <a:cs typeface="Arial" charset="0"/>
              </a:rPr>
              <a:t>NRZ, </a:t>
            </a:r>
            <a:r>
              <a:rPr lang="it-IT" sz="2400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(c) </a:t>
            </a:r>
            <a:r>
              <a:rPr lang="it-IT" sz="2400" dirty="0" smtClean="0">
                <a:latin typeface="Arial" charset="0"/>
                <a:cs typeface="Arial" charset="0"/>
              </a:rPr>
              <a:t>NRZI, </a:t>
            </a:r>
            <a:br>
              <a:rPr lang="it-IT" sz="2400" dirty="0" smtClean="0">
                <a:latin typeface="Arial" charset="0"/>
                <a:cs typeface="Arial" charset="0"/>
              </a:rPr>
            </a:br>
            <a:r>
              <a:rPr lang="it-IT" sz="2400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(d) </a:t>
            </a:r>
            <a:r>
              <a:rPr lang="it-IT" sz="2400" dirty="0" smtClean="0">
                <a:latin typeface="Arial" charset="0"/>
                <a:cs typeface="Arial" charset="0"/>
              </a:rPr>
              <a:t>Manchester, </a:t>
            </a:r>
            <a:r>
              <a:rPr lang="it-IT" sz="2400" dirty="0" smtClean="0">
                <a:solidFill>
                  <a:srgbClr val="0033CC"/>
                </a:solidFill>
                <a:latin typeface="Arial" charset="0"/>
                <a:cs typeface="Arial" charset="0"/>
              </a:rPr>
              <a:t>(e) </a:t>
            </a:r>
            <a:r>
              <a:rPr lang="it-IT" sz="2400" dirty="0" smtClean="0">
                <a:latin typeface="Arial" charset="0"/>
                <a:cs typeface="Arial" charset="0"/>
              </a:rPr>
              <a:t>Bipolar </a:t>
            </a:r>
            <a:r>
              <a:rPr lang="en-US" altLang="zh-CN" sz="2400" dirty="0" smtClean="0">
                <a:latin typeface="Arial" charset="0"/>
                <a:cs typeface="Arial" charset="0"/>
              </a:rPr>
              <a:t>or AMI.</a:t>
            </a:r>
          </a:p>
        </p:txBody>
      </p:sp>
      <p:sp>
        <p:nvSpPr>
          <p:cNvPr id="4096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5" y="1609725"/>
            <a:ext cx="619125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8382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Passband Transmission (1)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486400"/>
            <a:ext cx="8856662" cy="1371600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altLang="zh-CN" sz="2400" smtClean="0">
                <a:solidFill>
                  <a:srgbClr val="0033CC"/>
                </a:solidFill>
                <a:latin typeface="Arial" charset="0"/>
                <a:cs typeface="Arial" charset="0"/>
              </a:rPr>
              <a:t>(a) </a:t>
            </a:r>
            <a:r>
              <a:rPr lang="en-US" altLang="zh-CN" sz="2400" smtClean="0">
                <a:latin typeface="Arial" charset="0"/>
                <a:cs typeface="Arial" charset="0"/>
              </a:rPr>
              <a:t>A binary signal. </a:t>
            </a:r>
            <a:r>
              <a:rPr lang="en-US" altLang="zh-CN" sz="2400" smtClean="0">
                <a:solidFill>
                  <a:srgbClr val="0033CC"/>
                </a:solidFill>
                <a:latin typeface="Arial" charset="0"/>
                <a:cs typeface="Arial" charset="0"/>
              </a:rPr>
              <a:t>(b) </a:t>
            </a:r>
            <a:r>
              <a:rPr lang="en-US" altLang="zh-CN" sz="2400" smtClean="0">
                <a:latin typeface="Arial" charset="0"/>
                <a:cs typeface="Arial" charset="0"/>
              </a:rPr>
              <a:t>Amplitude shift keying.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solidFill>
                  <a:srgbClr val="0033CC"/>
                </a:solidFill>
                <a:latin typeface="Arial" charset="0"/>
                <a:cs typeface="Arial" charset="0"/>
              </a:rPr>
              <a:t>(c) </a:t>
            </a:r>
            <a:r>
              <a:rPr lang="en-US" altLang="zh-CN" sz="2400" smtClean="0">
                <a:latin typeface="Arial" charset="0"/>
                <a:cs typeface="Arial" charset="0"/>
              </a:rPr>
              <a:t>Frequency  shift keying. (d) Phase shift keying.</a:t>
            </a: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990600"/>
            <a:ext cx="48768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FDM and TDM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4325" y="1343026"/>
            <a:ext cx="8372475" cy="2781300"/>
          </a:xfrm>
        </p:spPr>
        <p:txBody>
          <a:bodyPr/>
          <a:lstStyle/>
          <a:p>
            <a:pPr>
              <a:buNone/>
            </a:pPr>
            <a:endParaRPr lang="fr-FR" altLang="zh-CN" dirty="0" smtClean="0">
              <a:latin typeface="Arial" charset="0"/>
              <a:ea typeface="宋体" charset="-122"/>
            </a:endParaRPr>
          </a:p>
          <a:p>
            <a:pPr>
              <a:buNone/>
            </a:pPr>
            <a:endParaRPr lang="fr-FR" altLang="zh-CN" dirty="0" smtClean="0">
              <a:ea typeface="宋体" charset="-122"/>
            </a:endParaRPr>
          </a:p>
          <a:p>
            <a:pPr>
              <a:buNone/>
            </a:pPr>
            <a:endParaRPr lang="zh-CN" alt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089025" y="1928813"/>
            <a:ext cx="6553200" cy="2114550"/>
            <a:chOff x="720" y="1211"/>
            <a:chExt cx="4128" cy="1332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870" y="1211"/>
              <a:ext cx="5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dirty="0">
                  <a:latin typeface="Arial" charset="0"/>
                  <a:ea typeface="宋体" charset="-122"/>
                </a:rPr>
                <a:t>FDM</a:t>
              </a:r>
              <a:endParaRPr lang="fr-FR" altLang="zh-CN" dirty="0">
                <a:latin typeface="Arial" charset="0"/>
                <a:ea typeface="宋体" charset="-122"/>
              </a:endParaRPr>
            </a:p>
          </p:txBody>
        </p: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1"/>
              <a:chOff x="720" y="1392"/>
              <a:chExt cx="4128" cy="1151"/>
            </a:xfrm>
          </p:grpSpPr>
          <p:sp>
            <p:nvSpPr>
              <p:cNvPr id="7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754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zh-CN" dirty="0" smtClean="0">
                    <a:latin typeface="Arial" charset="0"/>
                    <a:ea typeface="宋体" charset="-122"/>
                  </a:rPr>
                  <a:t>frequency</a:t>
                </a:r>
                <a:endParaRPr lang="fr-FR" altLang="zh-CN" dirty="0"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9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479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zh-CN">
                    <a:latin typeface="Arial" charset="0"/>
                    <a:ea typeface="宋体" charset="-122"/>
                  </a:rPr>
                  <a:t>time</a:t>
                </a:r>
                <a:endParaRPr lang="fr-FR" altLang="zh-CN"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</p:grpSp>
      </p:grp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743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743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743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743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grpSp>
        <p:nvGrpSpPr>
          <p:cNvPr id="16" name="Group 22"/>
          <p:cNvGrpSpPr>
            <a:grpSpLocks/>
          </p:cNvGrpSpPr>
          <p:nvPr/>
        </p:nvGrpSpPr>
        <p:grpSpPr bwMode="auto">
          <a:xfrm>
            <a:off x="2743200" y="5029200"/>
            <a:ext cx="3886200" cy="914400"/>
            <a:chOff x="1776" y="3168"/>
            <a:chExt cx="2448" cy="576"/>
          </a:xfrm>
        </p:grpSpPr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18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19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20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21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charset="-122"/>
              </a:endParaRPr>
            </a:p>
          </p:txBody>
        </p:sp>
      </p:grpSp>
      <p:grpSp>
        <p:nvGrpSpPr>
          <p:cNvPr id="22" name="Group 28"/>
          <p:cNvGrpSpPr>
            <a:grpSpLocks/>
          </p:cNvGrpSpPr>
          <p:nvPr/>
        </p:nvGrpSpPr>
        <p:grpSpPr bwMode="auto">
          <a:xfrm>
            <a:off x="2971800" y="5029200"/>
            <a:ext cx="3886200" cy="914400"/>
            <a:chOff x="1920" y="3168"/>
            <a:chExt cx="2448" cy="576"/>
          </a:xfrm>
        </p:grpSpPr>
        <p:sp>
          <p:nvSpPr>
            <p:cNvPr id="23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24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25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26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27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charset="-122"/>
              </a:endParaRPr>
            </a:p>
          </p:txBody>
        </p:sp>
      </p:grpSp>
      <p:grpSp>
        <p:nvGrpSpPr>
          <p:cNvPr id="28" name="Group 34"/>
          <p:cNvGrpSpPr>
            <a:grpSpLocks/>
          </p:cNvGrpSpPr>
          <p:nvPr/>
        </p:nvGrpSpPr>
        <p:grpSpPr bwMode="auto">
          <a:xfrm>
            <a:off x="3200400" y="5029200"/>
            <a:ext cx="3886200" cy="914400"/>
            <a:chOff x="2064" y="3168"/>
            <a:chExt cx="2448" cy="576"/>
          </a:xfrm>
        </p:grpSpPr>
        <p:sp>
          <p:nvSpPr>
            <p:cNvPr id="29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30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31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32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33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charset="-122"/>
              </a:endParaRPr>
            </a:p>
          </p:txBody>
        </p:sp>
      </p:grpSp>
      <p:grpSp>
        <p:nvGrpSpPr>
          <p:cNvPr id="34" name="Group 40"/>
          <p:cNvGrpSpPr>
            <a:grpSpLocks/>
          </p:cNvGrpSpPr>
          <p:nvPr/>
        </p:nvGrpSpPr>
        <p:grpSpPr bwMode="auto">
          <a:xfrm>
            <a:off x="3429000" y="5029200"/>
            <a:ext cx="3886200" cy="914400"/>
            <a:chOff x="2208" y="3168"/>
            <a:chExt cx="2448" cy="576"/>
          </a:xfrm>
        </p:grpSpPr>
        <p:sp>
          <p:nvSpPr>
            <p:cNvPr id="35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36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37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38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39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charset="-122"/>
              </a:endParaRPr>
            </a:p>
          </p:txBody>
        </p:sp>
      </p:grpSp>
      <p:grpSp>
        <p:nvGrpSpPr>
          <p:cNvPr id="40" name="Group 46"/>
          <p:cNvGrpSpPr>
            <a:grpSpLocks/>
          </p:cNvGrpSpPr>
          <p:nvPr/>
        </p:nvGrpSpPr>
        <p:grpSpPr bwMode="auto">
          <a:xfrm>
            <a:off x="2743200" y="2743200"/>
            <a:ext cx="4572000" cy="457200"/>
            <a:chOff x="1776" y="1728"/>
            <a:chExt cx="2880" cy="288"/>
          </a:xfrm>
        </p:grpSpPr>
        <p:sp>
          <p:nvSpPr>
            <p:cNvPr id="41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4" name="Group 50"/>
          <p:cNvGrpSpPr>
            <a:grpSpLocks/>
          </p:cNvGrpSpPr>
          <p:nvPr/>
        </p:nvGrpSpPr>
        <p:grpSpPr bwMode="auto">
          <a:xfrm>
            <a:off x="2971800" y="5029200"/>
            <a:ext cx="4114800" cy="914400"/>
            <a:chOff x="1920" y="3168"/>
            <a:chExt cx="2592" cy="576"/>
          </a:xfrm>
        </p:grpSpPr>
        <p:sp>
          <p:nvSpPr>
            <p:cNvPr id="45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4" name="Group 70"/>
          <p:cNvGrpSpPr>
            <a:grpSpLocks/>
          </p:cNvGrpSpPr>
          <p:nvPr/>
        </p:nvGrpSpPr>
        <p:grpSpPr bwMode="auto">
          <a:xfrm>
            <a:off x="2743200" y="2628900"/>
            <a:ext cx="4572000" cy="685800"/>
            <a:chOff x="1776" y="1656"/>
            <a:chExt cx="2880" cy="432"/>
          </a:xfrm>
        </p:grpSpPr>
        <p:sp>
          <p:nvSpPr>
            <p:cNvPr id="65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9" name="Group 75"/>
          <p:cNvGrpSpPr>
            <a:grpSpLocks/>
          </p:cNvGrpSpPr>
          <p:nvPr/>
        </p:nvGrpSpPr>
        <p:grpSpPr bwMode="auto">
          <a:xfrm>
            <a:off x="2857500" y="5029200"/>
            <a:ext cx="4343400" cy="914400"/>
            <a:chOff x="1848" y="3168"/>
            <a:chExt cx="2736" cy="576"/>
          </a:xfrm>
        </p:grpSpPr>
        <p:sp>
          <p:nvSpPr>
            <p:cNvPr id="70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0" name="Group 99"/>
          <p:cNvGrpSpPr>
            <a:grpSpLocks/>
          </p:cNvGrpSpPr>
          <p:nvPr/>
        </p:nvGrpSpPr>
        <p:grpSpPr bwMode="auto">
          <a:xfrm>
            <a:off x="5368925" y="1257300"/>
            <a:ext cx="2709863" cy="952500"/>
            <a:chOff x="3477" y="216"/>
            <a:chExt cx="1707" cy="600"/>
          </a:xfrm>
        </p:grpSpPr>
        <p:grpSp>
          <p:nvGrpSpPr>
            <p:cNvPr id="91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88"/>
              <a:chOff x="3477" y="288"/>
              <a:chExt cx="1707" cy="288"/>
            </a:xfrm>
          </p:grpSpPr>
          <p:sp>
            <p:nvSpPr>
              <p:cNvPr id="93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4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zh-CN">
                    <a:latin typeface="Arial" charset="0"/>
                    <a:ea typeface="宋体" charset="-122"/>
                  </a:rPr>
                  <a:t>4 users</a:t>
                </a:r>
                <a:endParaRPr lang="fr-FR" altLang="zh-CN"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94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95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96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97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</p:grpSp>
        <p:sp>
          <p:nvSpPr>
            <p:cNvPr id="92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91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>
                  <a:latin typeface="Arial" charset="0"/>
                  <a:ea typeface="宋体" charset="-122"/>
                </a:rPr>
                <a:t>Example:</a:t>
              </a:r>
              <a:endParaRPr lang="fr-FR" altLang="zh-CN"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00" name="Group 15"/>
          <p:cNvGrpSpPr>
            <a:grpSpLocks/>
          </p:cNvGrpSpPr>
          <p:nvPr/>
        </p:nvGrpSpPr>
        <p:grpSpPr bwMode="auto">
          <a:xfrm>
            <a:off x="789903" y="4323570"/>
            <a:ext cx="6735580" cy="2247216"/>
            <a:chOff x="485" y="2723"/>
            <a:chExt cx="4363" cy="1405"/>
          </a:xfrm>
        </p:grpSpPr>
        <p:sp>
          <p:nvSpPr>
            <p:cNvPr id="101" name="Text Box 16"/>
            <p:cNvSpPr txBox="1">
              <a:spLocks noChangeArrowheads="1"/>
            </p:cNvSpPr>
            <p:nvPr/>
          </p:nvSpPr>
          <p:spPr bwMode="auto">
            <a:xfrm>
              <a:off x="485" y="2723"/>
              <a:ext cx="451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dirty="0" smtClean="0">
                  <a:latin typeface="Arial" charset="0"/>
                  <a:ea typeface="宋体" charset="-122"/>
                </a:rPr>
                <a:t>     TDM</a:t>
              </a:r>
              <a:endParaRPr lang="fr-FR" altLang="zh-CN" dirty="0">
                <a:latin typeface="Arial" charset="0"/>
                <a:ea typeface="宋体" charset="-122"/>
              </a:endParaRPr>
            </a:p>
          </p:txBody>
        </p:sp>
        <p:sp>
          <p:nvSpPr>
            <p:cNvPr id="102" name="Line 17"/>
            <p:cNvSpPr>
              <a:spLocks noChangeShapeType="1"/>
            </p:cNvSpPr>
            <p:nvPr/>
          </p:nvSpPr>
          <p:spPr bwMode="auto">
            <a:xfrm flipV="1">
              <a:off x="1745" y="2982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96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dirty="0">
                  <a:latin typeface="Arial" charset="0"/>
                  <a:ea typeface="宋体" charset="-122"/>
                </a:rPr>
                <a:t>frequency</a:t>
              </a:r>
              <a:endParaRPr lang="fr-FR" altLang="zh-CN" dirty="0">
                <a:latin typeface="Arial" charset="0"/>
                <a:ea typeface="宋体" charset="-122"/>
              </a:endParaRPr>
            </a:p>
          </p:txBody>
        </p:sp>
        <p:sp>
          <p:nvSpPr>
            <p:cNvPr id="104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47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dirty="0">
                  <a:latin typeface="Arial" charset="0"/>
                  <a:ea typeface="宋体" charset="-122"/>
                </a:rPr>
                <a:t>time</a:t>
              </a:r>
              <a:endParaRPr lang="fr-FR" altLang="zh-CN" dirty="0">
                <a:latin typeface="Arial" charset="0"/>
                <a:ea typeface="宋体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FDM and TDM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76351"/>
            <a:ext cx="9344025" cy="5343524"/>
          </a:xfrm>
        </p:spPr>
        <p:txBody>
          <a:bodyPr/>
          <a:lstStyle/>
          <a:p>
            <a:r>
              <a:rPr lang="en-US" altLang="zh-CN" sz="2800" dirty="0" smtClean="0">
                <a:ea typeface="宋体" charset="-122"/>
              </a:rPr>
              <a:t>FDM: common in the radio and television broadcast. Not in cellular telephony.</a:t>
            </a:r>
          </a:p>
          <a:p>
            <a:r>
              <a:rPr lang="en-US" altLang="zh-CN" sz="2800" dirty="0" smtClean="0">
                <a:ea typeface="宋体" charset="-122"/>
              </a:rPr>
              <a:t>FDM not support a large user population.</a:t>
            </a:r>
          </a:p>
          <a:p>
            <a:r>
              <a:rPr lang="en-US" altLang="zh-CN" sz="2800" dirty="0" smtClean="0">
                <a:ea typeface="宋体" charset="-122"/>
              </a:rPr>
              <a:t>TDM: can be dynamically allocated different bandwidth shared by giving them fewer or more time slots.</a:t>
            </a:r>
          </a:p>
          <a:p>
            <a:r>
              <a:rPr lang="en-US" altLang="zh-CN" sz="2800" dirty="0" smtClean="0">
                <a:ea typeface="宋体" charset="-122"/>
              </a:rPr>
              <a:t>TDM: mobile station can use the time slots which it is not transmitting to do other jobs</a:t>
            </a:r>
          </a:p>
          <a:p>
            <a:r>
              <a:rPr lang="en-US" altLang="zh-CN" sz="2800" dirty="0" smtClean="0">
                <a:ea typeface="宋体" charset="-122"/>
              </a:rPr>
              <a:t>TDM: mobile station less power than FDM </a:t>
            </a:r>
          </a:p>
          <a:p>
            <a:r>
              <a:rPr lang="en-US" altLang="zh-CN" sz="2800" dirty="0" smtClean="0">
                <a:ea typeface="宋体" charset="-122"/>
              </a:rPr>
              <a:t>TDM: longer delay, synchronize problem.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Code Division Multiplexing (1)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5410200"/>
            <a:ext cx="8001000" cy="1143000"/>
          </a:xfrm>
        </p:spPr>
        <p:txBody>
          <a:bodyPr/>
          <a:lstStyle/>
          <a:p>
            <a:pPr marL="457200" indent="-457200">
              <a:buFont typeface="Arial" charset="0"/>
              <a:buAutoNum type="alphaLcParenBoth"/>
            </a:pPr>
            <a:r>
              <a:rPr lang="en-US" altLang="zh-CN" sz="2400" smtClean="0">
                <a:latin typeface="Arial" charset="0"/>
                <a:cs typeface="Arial" charset="0"/>
              </a:rPr>
              <a:t>Chip sequences for four stations. </a:t>
            </a:r>
          </a:p>
          <a:p>
            <a:pPr marL="457200" indent="-457200">
              <a:buFont typeface="Arial" charset="0"/>
              <a:buAutoNum type="alphaLcParenBoth"/>
            </a:pPr>
            <a:r>
              <a:rPr lang="en-US" altLang="zh-CN" sz="2400" smtClean="0">
                <a:latin typeface="Arial" charset="0"/>
                <a:cs typeface="Arial" charset="0"/>
              </a:rPr>
              <a:t>Signals the sequences represent</a:t>
            </a:r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325" y="2438400"/>
            <a:ext cx="831691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The Public Switched Telephone Network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6013" y="2033588"/>
            <a:ext cx="8027987" cy="45196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Structure of the telephone system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Politics of telephones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Local loop: modems, ADSL, and fiber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Trunks and multiplexing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Switching</a:t>
            </a:r>
          </a:p>
        </p:txBody>
      </p:sp>
      <p:sp>
        <p:nvSpPr>
          <p:cNvPr id="5120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Structure of the Telephone System (1)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8400" y="5257800"/>
            <a:ext cx="6705600" cy="1143000"/>
          </a:xfrm>
        </p:spPr>
        <p:txBody>
          <a:bodyPr/>
          <a:lstStyle/>
          <a:p>
            <a:pPr marL="457200" indent="-457200">
              <a:buFont typeface="Arial" charset="0"/>
              <a:buAutoNum type="alphaLcParenBoth"/>
            </a:pPr>
            <a:r>
              <a:rPr lang="en-US" altLang="zh-CN" sz="2400" smtClean="0">
                <a:latin typeface="Arial" charset="0"/>
                <a:cs typeface="Arial" charset="0"/>
              </a:rPr>
              <a:t>Fully interconnected network.   </a:t>
            </a:r>
          </a:p>
          <a:p>
            <a:pPr marL="457200" indent="-457200">
              <a:buFont typeface="Arial" charset="0"/>
              <a:buAutoNum type="alphaLcParenBoth"/>
            </a:pPr>
            <a:r>
              <a:rPr lang="en-US" altLang="zh-CN" sz="2400" smtClean="0">
                <a:latin typeface="Arial" charset="0"/>
                <a:cs typeface="Arial" charset="0"/>
              </a:rPr>
              <a:t>Centralized switch.   </a:t>
            </a:r>
          </a:p>
          <a:p>
            <a:pPr marL="457200" indent="-457200">
              <a:buFont typeface="Arial" charset="0"/>
              <a:buAutoNum type="alphaLcParenBoth"/>
            </a:pPr>
            <a:r>
              <a:rPr lang="en-US" altLang="zh-CN" sz="2400" smtClean="0">
                <a:latin typeface="Arial" charset="0"/>
                <a:cs typeface="Arial" charset="0"/>
              </a:rPr>
              <a:t>Two-level hierarchy.</a:t>
            </a:r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828800"/>
            <a:ext cx="7799388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Structure of the Telephone System (2)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A typical circuit route for a long-distance call.</a:t>
            </a:r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868363" y="2352675"/>
          <a:ext cx="7407275" cy="215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1" name="Image" r:id="rId3" imgW="25396825" imgH="7377778" progId="">
                  <p:embed/>
                </p:oleObj>
              </mc:Choice>
              <mc:Fallback>
                <p:oleObj name="Image" r:id="rId3" imgW="25396825" imgH="7377778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63" y="2352675"/>
                        <a:ext cx="7407275" cy="215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Structure of the Telephone System (3)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752600"/>
            <a:ext cx="8559800" cy="451961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zh-CN" smtClean="0">
                <a:latin typeface="Arial" charset="0"/>
                <a:cs typeface="Arial" charset="0"/>
              </a:rPr>
              <a:t>Major Components</a:t>
            </a:r>
          </a:p>
          <a:p>
            <a:pPr>
              <a:buFont typeface="Calibri" pitchFamily="34" charset="0"/>
              <a:buAutoNum type="arabicPeriod"/>
            </a:pPr>
            <a:r>
              <a:rPr lang="en-US" altLang="zh-CN" sz="2400" smtClean="0">
                <a:latin typeface="Arial" charset="0"/>
                <a:cs typeface="Arial" charset="0"/>
              </a:rPr>
              <a:t>Local loops analog twisted pairs to houses, businesses).</a:t>
            </a:r>
          </a:p>
          <a:p>
            <a:pPr>
              <a:buFont typeface="Calibri" pitchFamily="34" charset="0"/>
              <a:buAutoNum type="arabicPeriod"/>
            </a:pPr>
            <a:r>
              <a:rPr lang="en-US" altLang="zh-CN" sz="2400" smtClean="0">
                <a:latin typeface="Arial" charset="0"/>
                <a:cs typeface="Arial" charset="0"/>
              </a:rPr>
              <a:t>Trunks (digital fiber optic links between switching offices).</a:t>
            </a:r>
          </a:p>
          <a:p>
            <a:pPr>
              <a:buFont typeface="Calibri" pitchFamily="34" charset="0"/>
              <a:buAutoNum type="arabicPeriod"/>
            </a:pPr>
            <a:r>
              <a:rPr lang="en-US" altLang="zh-CN" sz="2400" smtClean="0">
                <a:latin typeface="Arial" charset="0"/>
                <a:cs typeface="Arial" charset="0"/>
              </a:rPr>
              <a:t>Switching offices (calls are moved from one trunk to another).</a:t>
            </a:r>
          </a:p>
        </p:txBody>
      </p:sp>
      <p:sp>
        <p:nvSpPr>
          <p:cNvPr id="5427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0668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The Politics of Telephones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410200"/>
            <a:ext cx="8856662" cy="1447800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The relationship of LATAs, LECs, and IXCs.  Circles are LEC switching offices.   Hexagons belong to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latin typeface="Arial" charset="0"/>
                <a:cs typeface="Arial" charset="0"/>
              </a:rPr>
              <a:t>IXC whose number is in it.</a:t>
            </a:r>
          </a:p>
        </p:txBody>
      </p:sp>
      <p:pic>
        <p:nvPicPr>
          <p:cNvPr id="5530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066800"/>
            <a:ext cx="6386513" cy="374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  <a:cs typeface="Arial" charset="0"/>
              </a:rPr>
              <a:t>Bandwidth-Limited Signals (2)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162969"/>
            <a:ext cx="68008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190750" y="5010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 eaLnBrk="1" hangingPunct="1">
              <a:buFontTx/>
              <a:buNone/>
            </a:pPr>
            <a:r>
              <a:rPr lang="en-US" altLang="zh-CN" dirty="0">
                <a:solidFill>
                  <a:srgbClr val="0033CC"/>
                </a:solidFill>
              </a:rPr>
              <a:t>(b)-(e) </a:t>
            </a:r>
            <a:r>
              <a:rPr lang="en-US" altLang="zh-CN" dirty="0"/>
              <a:t>Successive approximations </a:t>
            </a:r>
            <a:br>
              <a:rPr lang="en-US" altLang="zh-CN" dirty="0"/>
            </a:br>
            <a:r>
              <a:rPr lang="en-US" altLang="zh-CN" dirty="0"/>
              <a:t>to the original signal.</a:t>
            </a:r>
          </a:p>
        </p:txBody>
      </p:sp>
    </p:spTree>
    <p:extLst>
      <p:ext uri="{BB962C8B-B14F-4D97-AF65-F5344CB8AC3E}">
        <p14:creationId xmlns:p14="http://schemas.microsoft.com/office/powerpoint/2010/main" val="2507329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Telephone Modems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4876800"/>
            <a:ext cx="8856662" cy="1676400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Use of both analog and digital transmission for  computer -to-computer call.  Conversion done by modems and codecs.</a:t>
            </a:r>
          </a:p>
        </p:txBody>
      </p:sp>
      <p:pic>
        <p:nvPicPr>
          <p:cNvPr id="5632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752600"/>
            <a:ext cx="8537575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Digital Subscriber Lines (1)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5626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Bandwidth versus distance over Category 3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latin typeface="Arial" charset="0"/>
                <a:cs typeface="Arial" charset="0"/>
              </a:rPr>
              <a:t>UTP for DSL.</a:t>
            </a:r>
          </a:p>
        </p:txBody>
      </p:sp>
      <p:pic>
        <p:nvPicPr>
          <p:cNvPr id="5734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7925" y="1676400"/>
            <a:ext cx="6975475" cy="360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Digital Subscriber Lines (3)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867400"/>
            <a:ext cx="8856662" cy="6858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A typical ADSL equipment configuration.</a:t>
            </a:r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9188" y="1443038"/>
            <a:ext cx="6905625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SONET/SDH (2)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SONET and SDH multiplex rates.</a:t>
            </a:r>
          </a:p>
        </p:txBody>
      </p:sp>
      <p:sp>
        <p:nvSpPr>
          <p:cNvPr id="6451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6451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784350"/>
            <a:ext cx="8577263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Wavelength Division Multiplexing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Wavelength division multiplexing</a:t>
            </a:r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4838" y="1447800"/>
            <a:ext cx="793432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42975"/>
            <a:ext cx="6905625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0668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Circuit Switching/Packet Switching (1)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867400"/>
            <a:ext cx="9144000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solidFill>
                  <a:srgbClr val="0070C0"/>
                </a:solidFill>
                <a:latin typeface="Arial" charset="0"/>
                <a:cs typeface="Arial" charset="0"/>
              </a:rPr>
              <a:t>(a) </a:t>
            </a:r>
            <a:r>
              <a:rPr lang="en-US" altLang="zh-CN" sz="2400" smtClean="0">
                <a:latin typeface="Arial" charset="0"/>
                <a:cs typeface="Arial" charset="0"/>
              </a:rPr>
              <a:t>Circuit switching. </a:t>
            </a:r>
            <a:r>
              <a:rPr lang="en-US" altLang="zh-CN" sz="2400" smtClean="0">
                <a:solidFill>
                  <a:srgbClr val="0070C0"/>
                </a:solidFill>
                <a:latin typeface="Arial" charset="0"/>
                <a:cs typeface="Arial" charset="0"/>
              </a:rPr>
              <a:t>(b) </a:t>
            </a:r>
            <a:r>
              <a:rPr lang="en-US" altLang="zh-CN" sz="2400" smtClean="0">
                <a:latin typeface="Arial" charset="0"/>
                <a:cs typeface="Arial" charset="0"/>
              </a:rPr>
              <a:t>Packet switching</a:t>
            </a:r>
            <a:r>
              <a:rPr lang="en-US" altLang="zh-CN" smtClean="0"/>
              <a:t>.</a:t>
            </a:r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0668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Circuit Switching/Packet Switching (2)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Timing of events in </a:t>
            </a:r>
            <a:r>
              <a:rPr lang="en-US" altLang="zh-CN" sz="2400" smtClean="0">
                <a:solidFill>
                  <a:srgbClr val="0033CC"/>
                </a:solidFill>
                <a:latin typeface="Arial" charset="0"/>
                <a:cs typeface="Arial" charset="0"/>
              </a:rPr>
              <a:t>(a) </a:t>
            </a:r>
            <a:r>
              <a:rPr lang="en-US" altLang="zh-CN" sz="2400" smtClean="0">
                <a:latin typeface="Arial" charset="0"/>
                <a:cs typeface="Arial" charset="0"/>
              </a:rPr>
              <a:t>circuit switching,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solidFill>
                  <a:srgbClr val="0033CC"/>
                </a:solidFill>
                <a:latin typeface="Arial" charset="0"/>
                <a:cs typeface="Arial" charset="0"/>
              </a:rPr>
              <a:t>(b) </a:t>
            </a:r>
            <a:r>
              <a:rPr lang="en-US" altLang="zh-CN" sz="2400" smtClean="0">
                <a:latin typeface="Arial" charset="0"/>
                <a:cs typeface="Arial" charset="0"/>
              </a:rPr>
              <a:t>packet switching</a:t>
            </a:r>
          </a:p>
        </p:txBody>
      </p:sp>
      <p:sp>
        <p:nvSpPr>
          <p:cNvPr id="6758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3113" y="1081088"/>
            <a:ext cx="505777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0668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Circuit Switching/Packet Switching (3)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A comparison of circuit-switched and packet-switched networks.</a:t>
            </a:r>
          </a:p>
        </p:txBody>
      </p:sp>
      <p:sp>
        <p:nvSpPr>
          <p:cNvPr id="68612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68613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163" y="1409700"/>
            <a:ext cx="8577262" cy="405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Mobile Telephone System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5775" y="2033588"/>
            <a:ext cx="8534400" cy="45196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2400" smtClean="0">
                <a:latin typeface="Arial" charset="0"/>
                <a:cs typeface="Arial" charset="0"/>
              </a:rPr>
              <a:t>First-Generation (1G) Mobile Phones Analog Voice</a:t>
            </a:r>
          </a:p>
          <a:p>
            <a:pPr eaLnBrk="1" hangingPunct="1">
              <a:buFontTx/>
              <a:buChar char="•"/>
            </a:pPr>
            <a:r>
              <a:rPr lang="en-US" altLang="zh-CN" sz="2400" smtClean="0">
                <a:latin typeface="Arial" charset="0"/>
                <a:cs typeface="Arial" charset="0"/>
              </a:rPr>
              <a:t>Second-Generation (2G) Mobile Phones Digital Voice</a:t>
            </a:r>
          </a:p>
          <a:p>
            <a:pPr eaLnBrk="1" hangingPunct="1">
              <a:buFontTx/>
              <a:buChar char="•"/>
            </a:pPr>
            <a:r>
              <a:rPr lang="en-US" altLang="zh-CN" sz="2400" smtClean="0">
                <a:latin typeface="Arial" charset="0"/>
                <a:cs typeface="Arial" charset="0"/>
              </a:rPr>
              <a:t>Third-Generation (3G) Mobile Phones Digital Voice + Data</a:t>
            </a:r>
          </a:p>
          <a:p>
            <a:pPr eaLnBrk="1" hangingPunct="1">
              <a:buFontTx/>
              <a:buChar char="•"/>
            </a:pPr>
            <a:endParaRPr lang="en-US" altLang="zh-CN" sz="2400" smtClean="0"/>
          </a:p>
        </p:txBody>
      </p:sp>
      <p:sp>
        <p:nvSpPr>
          <p:cNvPr id="6963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Advanced Mobile Phone System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5410200"/>
            <a:ext cx="8534400" cy="1143000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altLang="zh-CN" sz="2400" smtClean="0">
                <a:solidFill>
                  <a:srgbClr val="0070C0"/>
                </a:solidFill>
                <a:latin typeface="Arial" charset="0"/>
                <a:cs typeface="Arial" charset="0"/>
              </a:rPr>
              <a:t>(a) </a:t>
            </a:r>
            <a:r>
              <a:rPr lang="en-US" altLang="zh-CN" sz="2400" smtClean="0">
                <a:latin typeface="Arial" charset="0"/>
                <a:cs typeface="Arial" charset="0"/>
              </a:rPr>
              <a:t>Frequencies are not reused in adjacent cells.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solidFill>
                  <a:srgbClr val="0033CC"/>
                </a:solidFill>
                <a:latin typeface="Arial" charset="0"/>
                <a:cs typeface="Arial" charset="0"/>
              </a:rPr>
              <a:t>(b) </a:t>
            </a:r>
            <a:r>
              <a:rPr lang="en-US" altLang="zh-CN" sz="2400" smtClean="0">
                <a:latin typeface="Arial" charset="0"/>
                <a:cs typeface="Arial" charset="0"/>
              </a:rPr>
              <a:t>To add more users, smaller cells can be used.</a:t>
            </a:r>
          </a:p>
        </p:txBody>
      </p:sp>
      <p:pic>
        <p:nvPicPr>
          <p:cNvPr id="7066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7564438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  <a:cs typeface="Arial" charset="0"/>
              </a:rPr>
              <a:t>Bandwidth-Limited Signals (3)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624931"/>
            <a:ext cx="69342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962150" y="484891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 eaLnBrk="1" hangingPunct="1">
              <a:buFontTx/>
              <a:buNone/>
            </a:pPr>
            <a:r>
              <a:rPr lang="en-US" altLang="zh-CN" dirty="0">
                <a:solidFill>
                  <a:srgbClr val="0033CC"/>
                </a:solidFill>
              </a:rPr>
              <a:t>(b)-(e) </a:t>
            </a:r>
            <a:r>
              <a:rPr lang="en-US" altLang="zh-CN" dirty="0"/>
              <a:t>Successive approximations </a:t>
            </a:r>
            <a:br>
              <a:rPr lang="en-US" altLang="zh-CN" dirty="0"/>
            </a:br>
            <a:r>
              <a:rPr lang="en-US" altLang="zh-CN" dirty="0"/>
              <a:t>to the original signal.</a:t>
            </a:r>
          </a:p>
        </p:txBody>
      </p:sp>
    </p:spTree>
    <p:extLst>
      <p:ext uri="{BB962C8B-B14F-4D97-AF65-F5344CB8AC3E}">
        <p14:creationId xmlns:p14="http://schemas.microsoft.com/office/powerpoint/2010/main" val="2097528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GSM—The Global System for Mobile Communications (1)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GSM mobile network architecture.</a:t>
            </a:r>
          </a:p>
        </p:txBody>
      </p:sp>
      <p:sp>
        <p:nvSpPr>
          <p:cNvPr id="7168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graphicFrame>
        <p:nvGraphicFramePr>
          <p:cNvPr id="71687" name="Object 7"/>
          <p:cNvGraphicFramePr>
            <a:graphicFrameLocks noChangeAspect="1"/>
          </p:cNvGraphicFramePr>
          <p:nvPr/>
        </p:nvGraphicFramePr>
        <p:xfrm>
          <a:off x="1212850" y="2090738"/>
          <a:ext cx="6718300" cy="267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3" name="Image" r:id="rId3" imgW="27619048" imgH="11009524" progId="">
                  <p:embed/>
                </p:oleObj>
              </mc:Choice>
              <mc:Fallback>
                <p:oleObj name="Image" r:id="rId3" imgW="27619048" imgH="11009524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0" y="2090738"/>
                        <a:ext cx="6718300" cy="267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GSM—The Global System for Mobile Communications (2)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410200"/>
            <a:ext cx="8856662" cy="1143000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GSM uses 124 frequency channels, each of which uses an eight-slot TDM system. </a:t>
            </a:r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2463" y="1676400"/>
            <a:ext cx="783907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Cable Television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7800" y="2033588"/>
            <a:ext cx="7696200" cy="45196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Community antenna television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Internet over cable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Spectrum allocation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Cable modems</a:t>
            </a:r>
          </a:p>
          <a:p>
            <a:pPr eaLnBrk="1" hangingPunct="1">
              <a:buFontTx/>
              <a:buChar char="•"/>
            </a:pPr>
            <a:r>
              <a:rPr lang="en-US" altLang="zh-CN" sz="2800" smtClean="0">
                <a:latin typeface="Arial" charset="0"/>
                <a:cs typeface="Arial" charset="0"/>
              </a:rPr>
              <a:t>ADSL versus cable</a:t>
            </a:r>
          </a:p>
          <a:p>
            <a:pPr eaLnBrk="1" hangingPunct="1">
              <a:buFontTx/>
              <a:buChar char="•"/>
            </a:pPr>
            <a:endParaRPr lang="en-US" altLang="zh-CN" b="1" smtClean="0"/>
          </a:p>
          <a:p>
            <a:pPr eaLnBrk="1" hangingPunct="1">
              <a:buFontTx/>
              <a:buChar char="•"/>
            </a:pPr>
            <a:endParaRPr lang="en-US" altLang="zh-CN" smtClean="0"/>
          </a:p>
        </p:txBody>
      </p:sp>
      <p:sp>
        <p:nvSpPr>
          <p:cNvPr id="76804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Community Antenna Television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An early cable television system</a:t>
            </a:r>
          </a:p>
        </p:txBody>
      </p:sp>
      <p:pic>
        <p:nvPicPr>
          <p:cNvPr id="7782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" y="1981200"/>
            <a:ext cx="87820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Internet over Cable (1)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Cable television</a:t>
            </a:r>
          </a:p>
        </p:txBody>
      </p:sp>
      <p:pic>
        <p:nvPicPr>
          <p:cNvPr id="788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1100" y="1581150"/>
            <a:ext cx="678180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Internet over Cable (2)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715000"/>
            <a:ext cx="8856662" cy="8382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The fixed telephone system.</a:t>
            </a:r>
          </a:p>
        </p:txBody>
      </p:sp>
      <p:pic>
        <p:nvPicPr>
          <p:cNvPr id="7987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8525" y="1600200"/>
            <a:ext cx="734695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End</a:t>
            </a:r>
          </a:p>
        </p:txBody>
      </p:sp>
      <p:sp>
        <p:nvSpPr>
          <p:cNvPr id="82947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sz="2400" smtClean="0">
                <a:solidFill>
                  <a:schemeClr val="tx1"/>
                </a:solidFill>
                <a:latin typeface="Arial" charset="0"/>
                <a:cs typeface="Arial" charset="0"/>
              </a:rPr>
              <a:t>Chapter 2</a:t>
            </a:r>
          </a:p>
        </p:txBody>
      </p:sp>
      <p:sp>
        <p:nvSpPr>
          <p:cNvPr id="8294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 dirty="0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 dirty="0">
                <a:solidFill>
                  <a:schemeClr val="tx1"/>
                </a:solidFill>
                <a:latin typeface="Arial" charset="0"/>
              </a:rPr>
              <a:t>, Fifth Edition by Andrew </a:t>
            </a:r>
            <a:r>
              <a:rPr lang="en-US" altLang="zh-CN" sz="1000" dirty="0" err="1">
                <a:solidFill>
                  <a:schemeClr val="tx1"/>
                </a:solidFill>
                <a:latin typeface="Arial" charset="0"/>
              </a:rPr>
              <a:t>Tanenbaum</a:t>
            </a:r>
            <a:r>
              <a:rPr lang="en-US" altLang="zh-CN" sz="1000" dirty="0">
                <a:solidFill>
                  <a:schemeClr val="tx1"/>
                </a:solidFill>
                <a:latin typeface="Arial" charset="0"/>
              </a:rPr>
              <a:t> and David </a:t>
            </a:r>
            <a:r>
              <a:rPr lang="en-US" altLang="zh-CN" sz="1000" dirty="0" err="1">
                <a:solidFill>
                  <a:schemeClr val="tx1"/>
                </a:solidFill>
                <a:latin typeface="Arial" charset="0"/>
              </a:rPr>
              <a:t>Wetherall</a:t>
            </a:r>
            <a:r>
              <a:rPr lang="en-US" altLang="zh-CN" sz="1000" dirty="0">
                <a:solidFill>
                  <a:schemeClr val="tx1"/>
                </a:solidFill>
                <a:latin typeface="Arial" charset="0"/>
              </a:rPr>
              <a:t>, © Pearson Education-Prentice Hall,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  <a:cs typeface="Arial" charset="0"/>
              </a:rPr>
              <a:t>Bandwidth-Limited Signals (5)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2" y="2648744"/>
            <a:ext cx="68484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190750" y="49346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 eaLnBrk="1" hangingPunct="1">
              <a:buFontTx/>
              <a:buNone/>
            </a:pPr>
            <a:r>
              <a:rPr lang="en-US" altLang="zh-CN" dirty="0">
                <a:solidFill>
                  <a:srgbClr val="0033CC"/>
                </a:solidFill>
              </a:rPr>
              <a:t>(b)-(e) </a:t>
            </a:r>
            <a:r>
              <a:rPr lang="en-US" altLang="zh-CN" dirty="0"/>
              <a:t>Successive approximations </a:t>
            </a:r>
            <a:br>
              <a:rPr lang="en-US" altLang="zh-CN" dirty="0"/>
            </a:br>
            <a:r>
              <a:rPr lang="en-US" altLang="zh-CN" dirty="0"/>
              <a:t>to the original signal.</a:t>
            </a:r>
          </a:p>
        </p:txBody>
      </p:sp>
    </p:spTree>
    <p:extLst>
      <p:ext uri="{BB962C8B-B14F-4D97-AF65-F5344CB8AC3E}">
        <p14:creationId xmlns:p14="http://schemas.microsoft.com/office/powerpoint/2010/main" val="3098621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Bandwidth-Limited Signals (6)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338" y="5334000"/>
            <a:ext cx="8856662" cy="838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zh-CN" sz="2400" smtClean="0">
                <a:latin typeface="Arial" charset="0"/>
                <a:cs typeface="Arial" charset="0"/>
              </a:rPr>
              <a:t>Relation between data rate and </a:t>
            </a:r>
            <a:br>
              <a:rPr lang="en-US" altLang="zh-CN" sz="2400" smtClean="0">
                <a:latin typeface="Arial" charset="0"/>
                <a:cs typeface="Arial" charset="0"/>
              </a:rPr>
            </a:br>
            <a:r>
              <a:rPr lang="en-US" altLang="zh-CN" sz="2400" smtClean="0">
                <a:latin typeface="Arial" charset="0"/>
                <a:cs typeface="Arial" charset="0"/>
              </a:rPr>
              <a:t>harmonics for our example</a:t>
            </a:r>
            <a:r>
              <a:rPr lang="en-US" altLang="zh-CN" smtClean="0"/>
              <a:t>.</a:t>
            </a:r>
          </a:p>
        </p:txBody>
      </p:sp>
      <p:sp>
        <p:nvSpPr>
          <p:cNvPr id="12292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12293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477963"/>
            <a:ext cx="7772400" cy="355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9144000" cy="1143000"/>
          </a:xfrm>
        </p:spPr>
        <p:txBody>
          <a:bodyPr/>
          <a:lstStyle/>
          <a:p>
            <a:pPr eaLnBrk="1" hangingPunct="1"/>
            <a:r>
              <a:rPr altLang="zh-CN" smtClean="0">
                <a:latin typeface="Arial" charset="0"/>
                <a:cs typeface="Arial" charset="0"/>
              </a:rPr>
              <a:t>The Maximum Data Rate of a Channel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33588"/>
            <a:ext cx="8686800" cy="45196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CN" sz="2800" dirty="0" err="1" smtClean="0">
                <a:latin typeface="Arial" charset="0"/>
                <a:cs typeface="Arial" charset="0"/>
              </a:rPr>
              <a:t>Nyquist’s</a:t>
            </a:r>
            <a:r>
              <a:rPr lang="en-US" altLang="zh-CN" sz="2800" dirty="0" smtClean="0">
                <a:latin typeface="Arial" charset="0"/>
                <a:cs typeface="Arial" charset="0"/>
              </a:rPr>
              <a:t> theorem: B bandwidth, V discrete levels</a:t>
            </a:r>
          </a:p>
          <a:p>
            <a:pPr eaLnBrk="1" hangingPunct="1">
              <a:buFontTx/>
              <a:buChar char="•"/>
            </a:pPr>
            <a:r>
              <a:rPr lang="en-US" altLang="zh-CN" sz="2800" dirty="0" smtClean="0">
                <a:latin typeface="Arial" charset="0"/>
                <a:cs typeface="Arial" charset="0"/>
              </a:rPr>
              <a:t>Maximum data rate = 2 B log</a:t>
            </a:r>
            <a:r>
              <a:rPr lang="en-US" altLang="zh-CN" sz="1600" dirty="0" smtClean="0">
                <a:latin typeface="Arial" charset="0"/>
                <a:cs typeface="Arial" charset="0"/>
              </a:rPr>
              <a:t>2</a:t>
            </a:r>
            <a:r>
              <a:rPr lang="en-US" altLang="zh-CN" sz="2800" dirty="0" smtClean="0">
                <a:latin typeface="Arial" charset="0"/>
                <a:cs typeface="Arial" charset="0"/>
              </a:rPr>
              <a:t>V bits/sec</a:t>
            </a:r>
          </a:p>
          <a:p>
            <a:pPr eaLnBrk="1" hangingPunct="1">
              <a:buNone/>
            </a:pPr>
            <a:endParaRPr lang="en-US" altLang="zh-CN" sz="2800" dirty="0" smtClean="0">
              <a:latin typeface="Arial" charset="0"/>
              <a:cs typeface="Arial" charset="0"/>
            </a:endParaRPr>
          </a:p>
          <a:p>
            <a:pPr eaLnBrk="1" hangingPunct="1">
              <a:buFontTx/>
              <a:buChar char="•"/>
            </a:pPr>
            <a:r>
              <a:rPr lang="en-US" altLang="zh-CN" sz="2800" dirty="0" smtClean="0">
                <a:latin typeface="Arial" charset="0"/>
                <a:cs typeface="Arial" charset="0"/>
              </a:rPr>
              <a:t>Shannon’s formula for capacity of a noisy channel</a:t>
            </a:r>
          </a:p>
          <a:p>
            <a:pPr eaLnBrk="1" hangingPunct="1">
              <a:buFontTx/>
              <a:buChar char="•"/>
            </a:pPr>
            <a:r>
              <a:rPr lang="en-US" altLang="zh-CN" sz="2800" dirty="0" smtClean="0">
                <a:latin typeface="Arial" charset="0"/>
                <a:cs typeface="Arial" charset="0"/>
              </a:rPr>
              <a:t>S/N signal-to-noise ratio</a:t>
            </a:r>
          </a:p>
        </p:txBody>
      </p:sp>
      <p:pic>
        <p:nvPicPr>
          <p:cNvPr id="13316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" y="4972050"/>
            <a:ext cx="748665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1000" i="1">
                <a:solidFill>
                  <a:schemeClr val="tx1"/>
                </a:solidFill>
                <a:latin typeface="Arial" charset="0"/>
              </a:rPr>
              <a:t>Computer Networks</a:t>
            </a:r>
            <a:r>
              <a:rPr lang="en-US" altLang="zh-CN" sz="1000">
                <a:solidFill>
                  <a:schemeClr val="tx1"/>
                </a:solidFill>
                <a:latin typeface="Arial" charset="0"/>
              </a:rPr>
              <a:t>, Fifth Edition by Andrew Tanenbaum and David Wetherall, © Pearson Education-Prentice Hall, 2011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TanenbaumTemplate2</Template>
  <TotalTime>768</TotalTime>
  <Words>2218</Words>
  <Application>Microsoft Office PowerPoint</Application>
  <PresentationFormat>全屏显示(4:3)</PresentationFormat>
  <Paragraphs>279</Paragraphs>
  <Slides>66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0" baseType="lpstr">
      <vt:lpstr>Tannenbaum</vt:lpstr>
      <vt:lpstr>1_Tannenbaum</vt:lpstr>
      <vt:lpstr>Custom Design</vt:lpstr>
      <vt:lpstr>Image</vt:lpstr>
      <vt:lpstr>The Physical Layer</vt:lpstr>
      <vt:lpstr>Theoretical Basis for Data Communication</vt:lpstr>
      <vt:lpstr>Fourier Analysis</vt:lpstr>
      <vt:lpstr>Bandwidth-Limited Signals (1)</vt:lpstr>
      <vt:lpstr>Bandwidth-Limited Signals (2)</vt:lpstr>
      <vt:lpstr>Bandwidth-Limited Signals (3)</vt:lpstr>
      <vt:lpstr>Bandwidth-Limited Signals (5)</vt:lpstr>
      <vt:lpstr>Bandwidth-Limited Signals (6)</vt:lpstr>
      <vt:lpstr>The Maximum Data Rate of a Channel</vt:lpstr>
      <vt:lpstr>速率</vt:lpstr>
      <vt:lpstr>带宽</vt:lpstr>
      <vt:lpstr>练习</vt:lpstr>
      <vt:lpstr>Physical Media</vt:lpstr>
      <vt:lpstr>Guided Transmission Media</vt:lpstr>
      <vt:lpstr>Magnetic Media</vt:lpstr>
      <vt:lpstr>Twisted Pairs</vt:lpstr>
      <vt:lpstr>Coaxial Cable</vt:lpstr>
      <vt:lpstr>Power Lines</vt:lpstr>
      <vt:lpstr>Fiber Optics (1)</vt:lpstr>
      <vt:lpstr>Fiber Optics (2)</vt:lpstr>
      <vt:lpstr>Transmission of Light Through Fiber</vt:lpstr>
      <vt:lpstr>Fiber Cables (1)</vt:lpstr>
      <vt:lpstr>Fiber Cables (2)</vt:lpstr>
      <vt:lpstr>Physical media: cable, fiber</vt:lpstr>
      <vt:lpstr>Wireless Transmission</vt:lpstr>
      <vt:lpstr>The Electromagnetic Spectrum (1)</vt:lpstr>
      <vt:lpstr>Radio Transmission (1)</vt:lpstr>
      <vt:lpstr>Radio Transmission (2)</vt:lpstr>
      <vt:lpstr>The Politics of the Electromagnetic Spectrum</vt:lpstr>
      <vt:lpstr>Light Transmission</vt:lpstr>
      <vt:lpstr>Physical media: radio</vt:lpstr>
      <vt:lpstr>Communication Satellites</vt:lpstr>
      <vt:lpstr>Communication Satellites</vt:lpstr>
      <vt:lpstr>Geostationary Satellites (1)</vt:lpstr>
      <vt:lpstr>Geostationary Satellites (2)</vt:lpstr>
      <vt:lpstr>Low-Earth Orbit Satellites (1)</vt:lpstr>
      <vt:lpstr>Low-Earth Orbit Satellites (2)</vt:lpstr>
      <vt:lpstr>Low-Earth Orbit Satellites (3)</vt:lpstr>
      <vt:lpstr>Digital Modulation and Multiplexing</vt:lpstr>
      <vt:lpstr>Baseband Transmission</vt:lpstr>
      <vt:lpstr>Passband Transmission (1)</vt:lpstr>
      <vt:lpstr>FDM and TDM</vt:lpstr>
      <vt:lpstr>FDM and TDM</vt:lpstr>
      <vt:lpstr>Code Division Multiplexing (1)</vt:lpstr>
      <vt:lpstr>The Public Switched Telephone Network</vt:lpstr>
      <vt:lpstr>Structure of the Telephone System (1)</vt:lpstr>
      <vt:lpstr>Structure of the Telephone System (2)</vt:lpstr>
      <vt:lpstr>Structure of the Telephone System (3)</vt:lpstr>
      <vt:lpstr>The Politics of Telephones</vt:lpstr>
      <vt:lpstr>Telephone Modems</vt:lpstr>
      <vt:lpstr>Digital Subscriber Lines (1)</vt:lpstr>
      <vt:lpstr>Digital Subscriber Lines (3)</vt:lpstr>
      <vt:lpstr>SONET/SDH (2)</vt:lpstr>
      <vt:lpstr>Wavelength Division Multiplexing</vt:lpstr>
      <vt:lpstr>Circuit Switching/Packet Switching (1)</vt:lpstr>
      <vt:lpstr>Circuit Switching/Packet Switching (2)</vt:lpstr>
      <vt:lpstr>Circuit Switching/Packet Switching (3)</vt:lpstr>
      <vt:lpstr>Mobile Telephone System</vt:lpstr>
      <vt:lpstr>Advanced Mobile Phone System</vt:lpstr>
      <vt:lpstr>GSM—The Global System for Mobile Communications (1)</vt:lpstr>
      <vt:lpstr>GSM—The Global System for Mobile Communications (2)</vt:lpstr>
      <vt:lpstr>Cable Television</vt:lpstr>
      <vt:lpstr>Community Antenna Television</vt:lpstr>
      <vt:lpstr>Internet over Cable (1)</vt:lpstr>
      <vt:lpstr>Internet over Cable (2)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Physical Layer</dc:title>
  <dc:creator>Steve_2</dc:creator>
  <cp:lastModifiedBy>hgd</cp:lastModifiedBy>
  <cp:revision>75</cp:revision>
  <dcterms:created xsi:type="dcterms:W3CDTF">2010-05-05T13:59:50Z</dcterms:created>
  <dcterms:modified xsi:type="dcterms:W3CDTF">2019-10-12T04:39:27Z</dcterms:modified>
</cp:coreProperties>
</file>